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66"/>
  </p:notesMasterIdLst>
  <p:sldIdLst>
    <p:sldId id="337" r:id="rId5"/>
    <p:sldId id="338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8" r:id="rId57"/>
    <p:sldId id="329" r:id="rId58"/>
    <p:sldId id="330" r:id="rId59"/>
    <p:sldId id="331" r:id="rId60"/>
    <p:sldId id="332" r:id="rId61"/>
    <p:sldId id="333" r:id="rId62"/>
    <p:sldId id="334" r:id="rId63"/>
    <p:sldId id="335" r:id="rId64"/>
    <p:sldId id="336" r:id="rId6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0CA311-362D-390C-0F52-619AEAC7ED92}" v="43" dt="2026-07-08T12:06:21.699"/>
    <p1510:client id="{4D98AA6E-B7CB-30C2-782A-A2E7B9FF083E}" v="331" dt="2026-07-06T14:12:36.650"/>
    <p1510:client id="{4E6612EF-44DB-4D88-997B-A4687DE8E13C}" v="38" dt="2026-07-07T13:52:28.570"/>
    <p1510:client id="{7BB3F56F-8469-3941-4B82-19CA820F9108}" v="63" dt="2026-07-07T12:39:17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Stijl, gemiddeld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10" autoAdjust="0"/>
    <p:restoredTop sz="96327"/>
  </p:normalViewPr>
  <p:slideViewPr>
    <p:cSldViewPr snapToGrid="0">
      <p:cViewPr varScale="1">
        <p:scale>
          <a:sx n="111" d="100"/>
          <a:sy n="111" d="100"/>
        </p:scale>
        <p:origin x="2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385EE-3D6A-354C-B128-7FCE8E47D072}" type="datetimeFigureOut">
              <a:rPr lang="nl-BE" smtClean="0"/>
              <a:t>8/07/2026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CCE824-6173-3349-98C0-21BD1BD9A544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4713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16469-BB12-D69C-6C83-812809E73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292" y="1122363"/>
            <a:ext cx="8533312" cy="1863114"/>
          </a:xfrm>
        </p:spPr>
        <p:txBody>
          <a:bodyPr anchor="b"/>
          <a:lstStyle>
            <a:lvl1pPr algn="l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Klikken om de titelstijl van het model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EEA69D-CD52-DF58-CC6D-A0D0378A7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292" y="3429000"/>
            <a:ext cx="8533312" cy="88579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B262272-8050-4814-5126-3499187B9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470" y="5556737"/>
            <a:ext cx="2018789" cy="885795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872F87E-A262-EA33-01B5-B0BDE4C460F8}"/>
              </a:ext>
            </a:extLst>
          </p:cNvPr>
          <p:cNvSpPr/>
          <p:nvPr userDrawn="1"/>
        </p:nvSpPr>
        <p:spPr>
          <a:xfrm rot="1679980">
            <a:off x="9448390" y="-1194684"/>
            <a:ext cx="532464" cy="10309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59BE03A-8FEB-F315-B31D-4D6310AB30E9}"/>
              </a:ext>
            </a:extLst>
          </p:cNvPr>
          <p:cNvSpPr/>
          <p:nvPr userDrawn="1"/>
        </p:nvSpPr>
        <p:spPr>
          <a:xfrm rot="1679980">
            <a:off x="10312306" y="-869001"/>
            <a:ext cx="532464" cy="10309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B7203B42-2145-D927-7C55-5B66121C5EC8}"/>
              </a:ext>
            </a:extLst>
          </p:cNvPr>
          <p:cNvSpPr/>
          <p:nvPr userDrawn="1"/>
        </p:nvSpPr>
        <p:spPr>
          <a:xfrm rot="1679980">
            <a:off x="11183424" y="-478376"/>
            <a:ext cx="532464" cy="10309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47BF5B2D-7EE4-BF3C-3488-8ACA41695048}"/>
              </a:ext>
            </a:extLst>
          </p:cNvPr>
          <p:cNvSpPr/>
          <p:nvPr userDrawn="1"/>
        </p:nvSpPr>
        <p:spPr>
          <a:xfrm rot="1679980">
            <a:off x="7074630" y="4413924"/>
            <a:ext cx="532464" cy="3908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308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2E327-BEBA-F0F1-9D25-5CA2F9E4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407526"/>
            <a:ext cx="5257801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DC40B3C-FD37-99D2-77BB-E030734BB5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151" y="2176001"/>
            <a:ext cx="5257800" cy="29940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DEC117F0-0BB4-8FB7-552E-3278432316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407988"/>
            <a:ext cx="5657850" cy="4762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25429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di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2E327-BEBA-F0F1-9D25-5CA2F9E4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" y="407526"/>
            <a:ext cx="5257801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1B39514C-E0D0-A85D-73A2-2482E1C95C3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tekst 7">
            <a:extLst>
              <a:ext uri="{FF2B5EF4-FFF2-40B4-BE49-F238E27FC236}">
                <a16:creationId xmlns:a16="http://schemas.microsoft.com/office/drawing/2014/main" id="{A9386564-1F76-C1AC-4AC4-46FE5C68F2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151" y="2176001"/>
            <a:ext cx="5257800" cy="29940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12549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dia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2E327-BEBA-F0F1-9D25-5CA2F9E4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21542"/>
            <a:ext cx="5670397" cy="1325563"/>
          </a:xfrm>
          <a:noFill/>
        </p:spPr>
        <p:txBody>
          <a:bodyPr/>
          <a:lstStyle/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DC40B3C-FD37-99D2-77BB-E030734BB5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1" y="2190017"/>
            <a:ext cx="5670396" cy="2994025"/>
          </a:xfrm>
          <a:noFill/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3" name="Tijdelijke aanduiding voor inhoud 8">
            <a:extLst>
              <a:ext uri="{FF2B5EF4-FFF2-40B4-BE49-F238E27FC236}">
                <a16:creationId xmlns:a16="http://schemas.microsoft.com/office/drawing/2014/main" id="{68050EAD-B98C-9805-1B18-ADAE518AD1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5688330" cy="685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0F9FFE-32AA-80D2-177D-8C7426E12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1503" y="5918463"/>
            <a:ext cx="1334894" cy="58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72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dia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inhoud 8">
            <a:extLst>
              <a:ext uri="{FF2B5EF4-FFF2-40B4-BE49-F238E27FC236}">
                <a16:creationId xmlns:a16="http://schemas.microsoft.com/office/drawing/2014/main" id="{912EEAE8-8719-E6E4-BF82-2961B367054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8982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2E327-BEBA-F0F1-9D25-5CA2F9E4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21542"/>
            <a:ext cx="11191875" cy="1325563"/>
          </a:xfrm>
          <a:noFill/>
        </p:spPr>
        <p:txBody>
          <a:bodyPr/>
          <a:lstStyle/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DC40B3C-FD37-99D2-77BB-E030734BB5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514975" cy="2994025"/>
          </a:xfrm>
          <a:noFill/>
        </p:spPr>
        <p:txBody>
          <a:bodyPr/>
          <a:lstStyle>
            <a:lvl1pPr marL="514350" indent="-514350">
              <a:buFont typeface="+mj-lt"/>
              <a:buAutoNum type="alphaUcPeriod"/>
              <a:defRPr/>
            </a:lvl1pPr>
            <a:lvl2pPr marL="914400" indent="-457200">
              <a:buFont typeface="+mj-lt"/>
              <a:buAutoNum type="alphaUcPeriod"/>
              <a:defRPr/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3" name="Tijdelijke aanduiding voor inhoud 8">
            <a:extLst>
              <a:ext uri="{FF2B5EF4-FFF2-40B4-BE49-F238E27FC236}">
                <a16:creationId xmlns:a16="http://schemas.microsoft.com/office/drawing/2014/main" id="{68050EAD-B98C-9805-1B18-ADAE518AD1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9100" y="2189163"/>
            <a:ext cx="5251298" cy="29940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870319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2E327-BEBA-F0F1-9D25-5CA2F9E4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21542"/>
            <a:ext cx="11191875" cy="1325563"/>
          </a:xfrm>
          <a:noFill/>
        </p:spPr>
        <p:txBody>
          <a:bodyPr/>
          <a:lstStyle/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533B31CE-E173-E9E9-C04F-EB057E4DAF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9100" y="2179637"/>
            <a:ext cx="5267325" cy="2994025"/>
          </a:xfrm>
          <a:noFill/>
        </p:spPr>
        <p:txBody>
          <a:bodyPr/>
          <a:lstStyle>
            <a:lvl1pPr marL="514350" indent="-514350">
              <a:buFont typeface="+mj-lt"/>
              <a:buAutoNum type="alphaUcPeriod"/>
              <a:defRPr/>
            </a:lvl1pPr>
            <a:lvl2pPr marL="914400" indent="-457200">
              <a:buFont typeface="+mj-lt"/>
              <a:buAutoNum type="alphaUcPeriod"/>
              <a:defRPr/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inhoud 8">
            <a:extLst>
              <a:ext uri="{FF2B5EF4-FFF2-40B4-BE49-F238E27FC236}">
                <a16:creationId xmlns:a16="http://schemas.microsoft.com/office/drawing/2014/main" id="{E9B35890-6375-BB15-0D2B-CD1723F59CD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095999" y="2179638"/>
            <a:ext cx="5514975" cy="29940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23601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izdi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2E327-BEBA-F0F1-9D25-5CA2F9E4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421542"/>
            <a:ext cx="11347297" cy="1325563"/>
          </a:xfrm>
          <a:noFill/>
        </p:spPr>
        <p:txBody>
          <a:bodyPr/>
          <a:lstStyle/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DC40B3C-FD37-99D2-77BB-E030734BB5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9100" y="4303830"/>
            <a:ext cx="3162300" cy="1205764"/>
          </a:xfrm>
          <a:noFill/>
        </p:spPr>
        <p:txBody>
          <a:bodyPr/>
          <a:lstStyle>
            <a:lvl1pPr marL="0" indent="0">
              <a:buFont typeface="+mj-lt"/>
              <a:buNone/>
              <a:defRPr sz="2400"/>
            </a:lvl1pPr>
            <a:lvl2pPr marL="914400" indent="-457200">
              <a:buFont typeface="+mj-lt"/>
              <a:buAutoNum type="alphaUcPeriod"/>
              <a:defRPr/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3" name="Tijdelijke aanduiding voor inhoud 8">
            <a:extLst>
              <a:ext uri="{FF2B5EF4-FFF2-40B4-BE49-F238E27FC236}">
                <a16:creationId xmlns:a16="http://schemas.microsoft.com/office/drawing/2014/main" id="{68050EAD-B98C-9805-1B18-ADAE518AD1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2595" y="2661415"/>
            <a:ext cx="3162299" cy="12722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8">
            <a:extLst>
              <a:ext uri="{FF2B5EF4-FFF2-40B4-BE49-F238E27FC236}">
                <a16:creationId xmlns:a16="http://schemas.microsoft.com/office/drawing/2014/main" id="{479214AF-C568-51B6-8F4A-E7969A424C5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486274" y="2632840"/>
            <a:ext cx="3162299" cy="12722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52F8E6E8-C87A-FC24-3C68-02F62265D94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543924" y="2618553"/>
            <a:ext cx="3162299" cy="127226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2" name="Tijdelijke aanduiding voor tekst 7">
            <a:extLst>
              <a:ext uri="{FF2B5EF4-FFF2-40B4-BE49-F238E27FC236}">
                <a16:creationId xmlns:a16="http://schemas.microsoft.com/office/drawing/2014/main" id="{EA6139F9-E714-6225-CC4E-517C0738E0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92779" y="4265730"/>
            <a:ext cx="3162300" cy="1205764"/>
          </a:xfrm>
          <a:noFill/>
        </p:spPr>
        <p:txBody>
          <a:bodyPr/>
          <a:lstStyle>
            <a:lvl1pPr marL="0" indent="0">
              <a:buFont typeface="+mj-lt"/>
              <a:buNone/>
              <a:defRPr sz="2400"/>
            </a:lvl1pPr>
            <a:lvl2pPr marL="914400" indent="-457200">
              <a:buFont typeface="+mj-lt"/>
              <a:buAutoNum type="alphaUcPeriod"/>
              <a:defRPr/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3" name="Tijdelijke aanduiding voor tekst 7">
            <a:extLst>
              <a:ext uri="{FF2B5EF4-FFF2-40B4-BE49-F238E27FC236}">
                <a16:creationId xmlns:a16="http://schemas.microsoft.com/office/drawing/2014/main" id="{8960C4A6-2C71-9C70-F3FD-F27610D22D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50429" y="4246680"/>
            <a:ext cx="3162300" cy="1205764"/>
          </a:xfrm>
          <a:noFill/>
        </p:spPr>
        <p:txBody>
          <a:bodyPr/>
          <a:lstStyle>
            <a:lvl1pPr marL="0" indent="0">
              <a:buFont typeface="+mj-lt"/>
              <a:buNone/>
              <a:defRPr sz="2400"/>
            </a:lvl1pPr>
            <a:lvl2pPr marL="914400" indent="-457200">
              <a:buFont typeface="+mj-lt"/>
              <a:buAutoNum type="alphaUcPeriod"/>
              <a:defRPr/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B1631E8E-487E-E8E5-8A18-DB089D9C5C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2595" y="1981364"/>
            <a:ext cx="3162300" cy="304636"/>
          </a:xfrm>
          <a:noFill/>
        </p:spPr>
        <p:txBody>
          <a:bodyPr anchor="ctr"/>
          <a:lstStyle>
            <a:lvl1pPr marL="0" indent="0" algn="ctr">
              <a:buFont typeface="+mj-lt"/>
              <a:buNone/>
              <a:defRPr sz="2400">
                <a:solidFill>
                  <a:schemeClr val="accent1"/>
                </a:solidFill>
              </a:defRPr>
            </a:lvl1pPr>
            <a:lvl2pPr marL="914400" indent="-457200">
              <a:buFont typeface="+mj-lt"/>
              <a:buAutoNum type="alphaUcPeriod"/>
              <a:defRPr/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17" name="Tijdelijke aanduiding voor tekst 7">
            <a:extLst>
              <a:ext uri="{FF2B5EF4-FFF2-40B4-BE49-F238E27FC236}">
                <a16:creationId xmlns:a16="http://schemas.microsoft.com/office/drawing/2014/main" id="{856F09FD-2838-CF3A-F012-64FBA738E8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86274" y="1962314"/>
            <a:ext cx="3162300" cy="304636"/>
          </a:xfrm>
          <a:noFill/>
        </p:spPr>
        <p:txBody>
          <a:bodyPr anchor="ctr"/>
          <a:lstStyle>
            <a:lvl1pPr marL="0" indent="0" algn="ctr">
              <a:buFont typeface="+mj-lt"/>
              <a:buNone/>
              <a:defRPr sz="2400">
                <a:solidFill>
                  <a:schemeClr val="accent1"/>
                </a:solidFill>
              </a:defRPr>
            </a:lvl1pPr>
            <a:lvl2pPr marL="914400" indent="-457200">
              <a:buFont typeface="+mj-lt"/>
              <a:buAutoNum type="alphaUcPeriod"/>
              <a:defRPr/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E1030D36-FC1A-7B57-21A1-0E421761BD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43924" y="1952789"/>
            <a:ext cx="3162300" cy="304636"/>
          </a:xfrm>
          <a:noFill/>
        </p:spPr>
        <p:txBody>
          <a:bodyPr anchor="ctr"/>
          <a:lstStyle>
            <a:lvl1pPr marL="0" indent="0" algn="ctr">
              <a:buFont typeface="+mj-lt"/>
              <a:buNone/>
              <a:defRPr sz="2400">
                <a:solidFill>
                  <a:schemeClr val="accent1"/>
                </a:solidFill>
              </a:defRPr>
            </a:lvl1pPr>
            <a:lvl2pPr marL="914400" indent="-457200">
              <a:buFont typeface="+mj-lt"/>
              <a:buAutoNum type="alphaUcPeriod"/>
              <a:defRPr/>
            </a:lvl2pPr>
            <a:lvl3pPr marL="1371600" indent="-457200">
              <a:buFont typeface="+mj-lt"/>
              <a:buAutoNum type="alphaUcPeriod"/>
              <a:defRPr/>
            </a:lvl3pPr>
            <a:lvl4pPr marL="1714500" indent="-342900">
              <a:buFont typeface="+mj-lt"/>
              <a:buAutoNum type="alphaUcPeriod"/>
              <a:defRPr/>
            </a:lvl4pPr>
            <a:lvl5pPr marL="2171700" indent="-342900">
              <a:buFont typeface="+mj-lt"/>
              <a:buAutoNum type="alphaUcPeriod"/>
              <a:defRPr/>
            </a:lvl5pPr>
          </a:lstStyle>
          <a:p>
            <a:pPr lvl="0"/>
            <a:r>
              <a:rPr lang="nl-NL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92163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atdia-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74426-932B-BDEB-24D7-D30FD61832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3292" y="446048"/>
            <a:ext cx="6958161" cy="4277205"/>
          </a:xfrm>
        </p:spPr>
        <p:txBody>
          <a:bodyPr anchor="ctr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“Klik om stijl te bewerken”</a:t>
            </a:r>
            <a:endParaRPr lang="nl-BE" dirty="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C758D752-63A7-2831-9718-C54853727BCD}"/>
              </a:ext>
            </a:extLst>
          </p:cNvPr>
          <p:cNvSpPr/>
          <p:nvPr userDrawn="1"/>
        </p:nvSpPr>
        <p:spPr>
          <a:xfrm rot="1679980">
            <a:off x="9441189" y="-1314607"/>
            <a:ext cx="532464" cy="10309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9A6A630-3581-4048-F512-A1C9CF3ACB35}"/>
              </a:ext>
            </a:extLst>
          </p:cNvPr>
          <p:cNvSpPr/>
          <p:nvPr userDrawn="1"/>
        </p:nvSpPr>
        <p:spPr>
          <a:xfrm rot="1679980">
            <a:off x="10312306" y="-869001"/>
            <a:ext cx="532464" cy="10309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A0F05129-C10B-2EE6-579F-3DD70B44BAE3}"/>
              </a:ext>
            </a:extLst>
          </p:cNvPr>
          <p:cNvSpPr/>
          <p:nvPr userDrawn="1"/>
        </p:nvSpPr>
        <p:spPr>
          <a:xfrm rot="1679980">
            <a:off x="11183424" y="-478376"/>
            <a:ext cx="532464" cy="103095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860AAD96-DE95-0488-4C63-02B4BF532AAA}"/>
              </a:ext>
            </a:extLst>
          </p:cNvPr>
          <p:cNvSpPr/>
          <p:nvPr userDrawn="1"/>
        </p:nvSpPr>
        <p:spPr>
          <a:xfrm rot="1679980">
            <a:off x="7067429" y="4294001"/>
            <a:ext cx="532464" cy="39080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B08C9E3-174F-E612-E1A5-C9D369B9C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470" y="5556737"/>
            <a:ext cx="2018789" cy="885795"/>
          </a:xfrm>
          <a:prstGeom prst="rect">
            <a:avLst/>
          </a:prstGeom>
        </p:spPr>
      </p:pic>
      <p:sp>
        <p:nvSpPr>
          <p:cNvPr id="4" name="Tijdelijke aanduiding voor tekst 23">
            <a:extLst>
              <a:ext uri="{FF2B5EF4-FFF2-40B4-BE49-F238E27FC236}">
                <a16:creationId xmlns:a16="http://schemas.microsoft.com/office/drawing/2014/main" id="{6D37C0AA-BDC0-885F-A7E3-5EB68687E0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29525" y="1661320"/>
            <a:ext cx="1322798" cy="923330"/>
          </a:xfrm>
          <a:solidFill>
            <a:schemeClr val="bg1"/>
          </a:solidFill>
          <a:ln w="63500" cap="sq">
            <a:solidFill>
              <a:schemeClr val="bg1"/>
            </a:solidFill>
            <a:miter lim="800000"/>
          </a:ln>
        </p:spPr>
        <p:txBody>
          <a:bodyPr wrap="none">
            <a:spAutoFit/>
          </a:bodyPr>
          <a:lstStyle>
            <a:lvl1pPr marL="0" indent="0">
              <a:buFontTx/>
              <a:buNone/>
              <a:defRPr sz="6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nl-BE" dirty="0"/>
              <a:t>stijl</a:t>
            </a:r>
          </a:p>
        </p:txBody>
      </p:sp>
    </p:spTree>
    <p:extLst>
      <p:ext uri="{BB962C8B-B14F-4D97-AF65-F5344CB8AC3E}">
        <p14:creationId xmlns:p14="http://schemas.microsoft.com/office/powerpoint/2010/main" val="37622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atdia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74426-932B-BDEB-24D7-D30FD61832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97941" y="470276"/>
            <a:ext cx="8268455" cy="4636984"/>
          </a:xfrm>
        </p:spPr>
        <p:txBody>
          <a:bodyPr anchor="ctr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“Klik om stijl te bewerken”</a:t>
            </a:r>
            <a:endParaRPr lang="nl-BE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1F36EDBA-9FA8-0E2C-7E52-3E4D708720B2}"/>
              </a:ext>
            </a:extLst>
          </p:cNvPr>
          <p:cNvSpPr/>
          <p:nvPr userDrawn="1"/>
        </p:nvSpPr>
        <p:spPr>
          <a:xfrm>
            <a:off x="2619828" y="470276"/>
            <a:ext cx="438640" cy="5977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2CACB71-D369-B16F-36DC-6D1551D8F53E}"/>
              </a:ext>
            </a:extLst>
          </p:cNvPr>
          <p:cNvSpPr/>
          <p:nvPr userDrawn="1"/>
        </p:nvSpPr>
        <p:spPr>
          <a:xfrm>
            <a:off x="1746552" y="470276"/>
            <a:ext cx="438640" cy="5977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926F292F-4792-B475-4113-F225CB47ADBC}"/>
              </a:ext>
            </a:extLst>
          </p:cNvPr>
          <p:cNvSpPr/>
          <p:nvPr userDrawn="1"/>
        </p:nvSpPr>
        <p:spPr>
          <a:xfrm>
            <a:off x="873276" y="470276"/>
            <a:ext cx="438640" cy="5977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2DB0C5FA-DFDA-3FB9-C53D-902CCD09DA1A}"/>
              </a:ext>
            </a:extLst>
          </p:cNvPr>
          <p:cNvSpPr/>
          <p:nvPr userDrawn="1"/>
        </p:nvSpPr>
        <p:spPr>
          <a:xfrm>
            <a:off x="0" y="470276"/>
            <a:ext cx="438640" cy="59779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8B4C62C-5AAD-1941-44D4-B3C2057716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47605" y="5562388"/>
            <a:ext cx="2018791" cy="885795"/>
          </a:xfrm>
          <a:prstGeom prst="rect">
            <a:avLst/>
          </a:prstGeom>
        </p:spPr>
      </p:pic>
      <p:sp>
        <p:nvSpPr>
          <p:cNvPr id="3" name="Tijdelijke aanduiding voor tekst 23">
            <a:extLst>
              <a:ext uri="{FF2B5EF4-FFF2-40B4-BE49-F238E27FC236}">
                <a16:creationId xmlns:a16="http://schemas.microsoft.com/office/drawing/2014/main" id="{5FED1F35-3322-B586-D028-47DF30F38F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61125" y="1865438"/>
            <a:ext cx="1322798" cy="923330"/>
          </a:xfrm>
          <a:solidFill>
            <a:schemeClr val="bg1"/>
          </a:solidFill>
          <a:ln w="63500" cap="sq">
            <a:solidFill>
              <a:schemeClr val="bg1"/>
            </a:solidFill>
            <a:miter lim="800000"/>
          </a:ln>
        </p:spPr>
        <p:txBody>
          <a:bodyPr wrap="none">
            <a:spAutoFit/>
          </a:bodyPr>
          <a:lstStyle>
            <a:lvl1pPr marL="0" indent="0">
              <a:buFontTx/>
              <a:buNone/>
              <a:defRPr sz="6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nl-BE" dirty="0"/>
              <a:t>stijl</a:t>
            </a:r>
          </a:p>
        </p:txBody>
      </p:sp>
    </p:spTree>
    <p:extLst>
      <p:ext uri="{BB962C8B-B14F-4D97-AF65-F5344CB8AC3E}">
        <p14:creationId xmlns:p14="http://schemas.microsoft.com/office/powerpoint/2010/main" val="387131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atdia-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74426-932B-BDEB-24D7-D30FD61832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6050" y="442626"/>
            <a:ext cx="8285439" cy="4296642"/>
          </a:xfrm>
          <a:noFill/>
        </p:spPr>
        <p:txBody>
          <a:bodyPr anchor="ctr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“Klik om stijl te bewerken”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D08F715-915C-3BC6-15FB-AEBAE2D903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470" y="5556737"/>
            <a:ext cx="2018789" cy="885795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5685FE3-FDDA-1DDC-CC3F-4A45C1212AF4}"/>
              </a:ext>
            </a:extLst>
          </p:cNvPr>
          <p:cNvSpPr/>
          <p:nvPr userDrawn="1"/>
        </p:nvSpPr>
        <p:spPr>
          <a:xfrm>
            <a:off x="11343621" y="6011291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E36AFC6E-713C-5131-E112-140846B0D71A}"/>
              </a:ext>
            </a:extLst>
          </p:cNvPr>
          <p:cNvSpPr/>
          <p:nvPr userDrawn="1"/>
        </p:nvSpPr>
        <p:spPr>
          <a:xfrm>
            <a:off x="10496803" y="5147691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F5E0581-3434-4B64-027A-C60C4B31CC0C}"/>
              </a:ext>
            </a:extLst>
          </p:cNvPr>
          <p:cNvSpPr/>
          <p:nvPr userDrawn="1"/>
        </p:nvSpPr>
        <p:spPr>
          <a:xfrm>
            <a:off x="9646567" y="6010046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7EC1D3E0-D88A-BAC9-1F48-F11EC745E692}"/>
              </a:ext>
            </a:extLst>
          </p:cNvPr>
          <p:cNvSpPr/>
          <p:nvPr userDrawn="1"/>
        </p:nvSpPr>
        <p:spPr>
          <a:xfrm>
            <a:off x="8796476" y="5146573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294F594B-87C3-0F58-BC83-9B3EFFDE05C7}"/>
              </a:ext>
            </a:extLst>
          </p:cNvPr>
          <p:cNvSpPr/>
          <p:nvPr userDrawn="1"/>
        </p:nvSpPr>
        <p:spPr>
          <a:xfrm>
            <a:off x="7947821" y="6011291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1B30C789-E42A-B149-C1D7-8DC9A9771737}"/>
              </a:ext>
            </a:extLst>
          </p:cNvPr>
          <p:cNvSpPr/>
          <p:nvPr userDrawn="1"/>
        </p:nvSpPr>
        <p:spPr>
          <a:xfrm>
            <a:off x="11342714" y="4288838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3AEFCC0-C8A1-C713-C873-B4A7296F9542}"/>
              </a:ext>
            </a:extLst>
          </p:cNvPr>
          <p:cNvSpPr/>
          <p:nvPr userDrawn="1"/>
        </p:nvSpPr>
        <p:spPr>
          <a:xfrm>
            <a:off x="9646567" y="4283184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4173A99-743A-D661-EB2C-06A8794D9892}"/>
              </a:ext>
            </a:extLst>
          </p:cNvPr>
          <p:cNvSpPr/>
          <p:nvPr userDrawn="1"/>
        </p:nvSpPr>
        <p:spPr>
          <a:xfrm>
            <a:off x="10495896" y="3427611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5E16FBDA-6CAC-7262-A783-C8A15F95C9B9}"/>
              </a:ext>
            </a:extLst>
          </p:cNvPr>
          <p:cNvSpPr/>
          <p:nvPr userDrawn="1"/>
        </p:nvSpPr>
        <p:spPr>
          <a:xfrm>
            <a:off x="11345889" y="2566385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5" name="Tijdelijke aanduiding voor tekst 23">
            <a:extLst>
              <a:ext uri="{FF2B5EF4-FFF2-40B4-BE49-F238E27FC236}">
                <a16:creationId xmlns:a16="http://schemas.microsoft.com/office/drawing/2014/main" id="{26A4B7EE-BEDA-4647-D539-ADE59D006D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9857" y="1667617"/>
            <a:ext cx="1322798" cy="923330"/>
          </a:xfrm>
          <a:solidFill>
            <a:schemeClr val="bg1"/>
          </a:solidFill>
          <a:ln w="63500" cap="sq">
            <a:solidFill>
              <a:schemeClr val="bg1"/>
            </a:solidFill>
            <a:miter lim="800000"/>
          </a:ln>
        </p:spPr>
        <p:txBody>
          <a:bodyPr wrap="none">
            <a:spAutoFit/>
          </a:bodyPr>
          <a:lstStyle>
            <a:lvl1pPr marL="0" indent="0">
              <a:buFontTx/>
              <a:buNone/>
              <a:defRPr sz="6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BE" dirty="0"/>
              <a:t>stijl</a:t>
            </a:r>
          </a:p>
        </p:txBody>
      </p:sp>
    </p:spTree>
    <p:extLst>
      <p:ext uri="{BB962C8B-B14F-4D97-AF65-F5344CB8AC3E}">
        <p14:creationId xmlns:p14="http://schemas.microsoft.com/office/powerpoint/2010/main" val="25119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-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16469-BB12-D69C-6C83-812809E73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292" y="863600"/>
            <a:ext cx="8240766" cy="2121877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Klikken om de titelstijl van het model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EEA69D-CD52-DF58-CC6D-A0D0378A7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292" y="3429000"/>
            <a:ext cx="8240766" cy="171352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836D5F8-AC27-D828-148A-00382786E8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470" y="5556737"/>
            <a:ext cx="2018789" cy="885795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AD15313-11C7-4631-66C0-1883CAEF8B80}"/>
              </a:ext>
            </a:extLst>
          </p:cNvPr>
          <p:cNvSpPr/>
          <p:nvPr userDrawn="1"/>
        </p:nvSpPr>
        <p:spPr>
          <a:xfrm>
            <a:off x="11753360" y="863600"/>
            <a:ext cx="438640" cy="5167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637B81C1-2919-0A74-D126-C461EBB7DEFC}"/>
              </a:ext>
            </a:extLst>
          </p:cNvPr>
          <p:cNvSpPr/>
          <p:nvPr userDrawn="1"/>
        </p:nvSpPr>
        <p:spPr>
          <a:xfrm>
            <a:off x="10880084" y="863600"/>
            <a:ext cx="438640" cy="5167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31695230-2729-C245-787C-C1A0F48F41F8}"/>
              </a:ext>
            </a:extLst>
          </p:cNvPr>
          <p:cNvSpPr/>
          <p:nvPr userDrawn="1"/>
        </p:nvSpPr>
        <p:spPr>
          <a:xfrm>
            <a:off x="10006808" y="863600"/>
            <a:ext cx="438640" cy="5167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4820D63B-935C-1E89-F1BC-391445F5FC8D}"/>
              </a:ext>
            </a:extLst>
          </p:cNvPr>
          <p:cNvSpPr/>
          <p:nvPr userDrawn="1"/>
        </p:nvSpPr>
        <p:spPr>
          <a:xfrm>
            <a:off x="9133532" y="863600"/>
            <a:ext cx="438640" cy="5167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016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4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DC40B3C-FD37-99D2-77BB-E030734BB5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2403" y="435389"/>
            <a:ext cx="6943725" cy="446087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Voornaam Achternaam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DEC117F0-0BB4-8FB7-552E-3278432316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8151" y="439738"/>
            <a:ext cx="3514725" cy="4762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917A8BAE-4262-DD82-C9A0-B085486EF4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2404" y="1319626"/>
            <a:ext cx="6916988" cy="862482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/>
              <a:t>Hier komt een functiebeschrijving.</a:t>
            </a:r>
          </a:p>
        </p:txBody>
      </p:sp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B66EA73E-1F0F-5A29-0F02-0D892780BD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8770" y="2604715"/>
            <a:ext cx="3318956" cy="373063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/>
              <a:t>+00 00 00 00 00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1F61382D-083C-316B-B1B2-0166B7320D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58769" y="3466073"/>
            <a:ext cx="3318955" cy="380999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 err="1"/>
              <a:t>voornaam.naam@vsv.be</a:t>
            </a:r>
            <a:endParaRPr lang="nl-NL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B7FF2C5-C167-02EE-0CDA-2D13DC12EC15}"/>
              </a:ext>
            </a:extLst>
          </p:cNvPr>
          <p:cNvSpPr/>
          <p:nvPr userDrawn="1"/>
        </p:nvSpPr>
        <p:spPr>
          <a:xfrm>
            <a:off x="11357753" y="5995756"/>
            <a:ext cx="848379" cy="862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3298B141-97FC-42C7-A74B-80A1483A8054}"/>
              </a:ext>
            </a:extLst>
          </p:cNvPr>
          <p:cNvSpPr/>
          <p:nvPr userDrawn="1"/>
        </p:nvSpPr>
        <p:spPr>
          <a:xfrm>
            <a:off x="10510127" y="5136972"/>
            <a:ext cx="848379" cy="862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E9C21889-2B13-B7BC-142A-ED37813F0220}"/>
              </a:ext>
            </a:extLst>
          </p:cNvPr>
          <p:cNvSpPr/>
          <p:nvPr userDrawn="1"/>
        </p:nvSpPr>
        <p:spPr>
          <a:xfrm>
            <a:off x="9653837" y="5995518"/>
            <a:ext cx="855914" cy="862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6FE4DE44-D15D-0102-2945-1D5BF95DDC7F}"/>
              </a:ext>
            </a:extLst>
          </p:cNvPr>
          <p:cNvSpPr/>
          <p:nvPr userDrawn="1"/>
        </p:nvSpPr>
        <p:spPr>
          <a:xfrm>
            <a:off x="8807682" y="5142079"/>
            <a:ext cx="848379" cy="862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018D764-9B14-63D9-7C6A-400BE2EA32B4}"/>
              </a:ext>
            </a:extLst>
          </p:cNvPr>
          <p:cNvSpPr/>
          <p:nvPr userDrawn="1"/>
        </p:nvSpPr>
        <p:spPr>
          <a:xfrm>
            <a:off x="7959680" y="6004561"/>
            <a:ext cx="848379" cy="862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E2F7367-4837-48F3-1BC9-2AFCE30995B4}"/>
              </a:ext>
            </a:extLst>
          </p:cNvPr>
          <p:cNvSpPr/>
          <p:nvPr userDrawn="1"/>
        </p:nvSpPr>
        <p:spPr>
          <a:xfrm>
            <a:off x="11355071" y="4269345"/>
            <a:ext cx="854705" cy="8689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C9E43D4-AD15-4650-7BC2-503896BB2D55}"/>
              </a:ext>
            </a:extLst>
          </p:cNvPr>
          <p:cNvSpPr/>
          <p:nvPr userDrawn="1"/>
        </p:nvSpPr>
        <p:spPr>
          <a:xfrm>
            <a:off x="9660277" y="4275049"/>
            <a:ext cx="849851" cy="8639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0D3BF39-36F6-B880-00DF-961B431BA9A4}"/>
              </a:ext>
            </a:extLst>
          </p:cNvPr>
          <p:cNvSpPr/>
          <p:nvPr userDrawn="1"/>
        </p:nvSpPr>
        <p:spPr>
          <a:xfrm>
            <a:off x="10507903" y="3413126"/>
            <a:ext cx="848379" cy="862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BC0E70F7-4E3D-4D1B-2017-7D62D98FFBCE}"/>
              </a:ext>
            </a:extLst>
          </p:cNvPr>
          <p:cNvSpPr/>
          <p:nvPr userDrawn="1"/>
        </p:nvSpPr>
        <p:spPr>
          <a:xfrm>
            <a:off x="11357371" y="2551900"/>
            <a:ext cx="848379" cy="8624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8219C69-D118-C60F-1520-1545ECBCA8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52404" y="2575025"/>
            <a:ext cx="446086" cy="44608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A6C2A314-B02B-1B2F-5C24-33EFEED3FC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52404" y="3429571"/>
            <a:ext cx="446086" cy="44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39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C5CCBAF2-0044-B34A-AA13-D20F0CDF29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51316" y="3430125"/>
            <a:ext cx="446086" cy="44608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51D354B-0A5D-0D0E-A318-E339C0F3A8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52403" y="2572682"/>
            <a:ext cx="446086" cy="446086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DC40B3C-FD37-99D2-77BB-E030734BB5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2403" y="435389"/>
            <a:ext cx="6943725" cy="446087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Voornaam Achternaam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DEC117F0-0BB4-8FB7-552E-3278432316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8151" y="439738"/>
            <a:ext cx="3514725" cy="4762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917A8BAE-4262-DD82-C9A0-B085486EF4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2404" y="1319626"/>
            <a:ext cx="6916988" cy="862482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/>
              <a:t>Hier komt een functiebeschrijving.</a:t>
            </a:r>
          </a:p>
        </p:txBody>
      </p:sp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B66EA73E-1F0F-5A29-0F02-0D892780BD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8770" y="2604715"/>
            <a:ext cx="3318956" cy="373063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/>
              <a:t>+00 00 00 00 00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1F61382D-083C-316B-B1B2-0166B7320D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58769" y="3466073"/>
            <a:ext cx="3318955" cy="380999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 err="1"/>
              <a:t>voornaam.naam@vsv.be</a:t>
            </a:r>
            <a:endParaRPr lang="nl-NL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B7FF2C5-C167-02EE-0CDA-2D13DC12EC15}"/>
              </a:ext>
            </a:extLst>
          </p:cNvPr>
          <p:cNvSpPr/>
          <p:nvPr userDrawn="1"/>
        </p:nvSpPr>
        <p:spPr>
          <a:xfrm>
            <a:off x="11357753" y="5995756"/>
            <a:ext cx="848379" cy="862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n>
                <a:noFill/>
              </a:ln>
              <a:noFill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3298B141-97FC-42C7-A74B-80A1483A8054}"/>
              </a:ext>
            </a:extLst>
          </p:cNvPr>
          <p:cNvSpPr/>
          <p:nvPr userDrawn="1"/>
        </p:nvSpPr>
        <p:spPr>
          <a:xfrm>
            <a:off x="10510127" y="5136972"/>
            <a:ext cx="848379" cy="862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n>
                <a:noFill/>
              </a:ln>
              <a:noFill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E9C21889-2B13-B7BC-142A-ED37813F0220}"/>
              </a:ext>
            </a:extLst>
          </p:cNvPr>
          <p:cNvSpPr/>
          <p:nvPr userDrawn="1"/>
        </p:nvSpPr>
        <p:spPr>
          <a:xfrm>
            <a:off x="9653837" y="5995518"/>
            <a:ext cx="855914" cy="862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>
                <a:noFill/>
              </a:ln>
              <a:noFill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6FE4DE44-D15D-0102-2945-1D5BF95DDC7F}"/>
              </a:ext>
            </a:extLst>
          </p:cNvPr>
          <p:cNvSpPr/>
          <p:nvPr userDrawn="1"/>
        </p:nvSpPr>
        <p:spPr>
          <a:xfrm>
            <a:off x="8807682" y="5142079"/>
            <a:ext cx="848379" cy="862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>
                <a:noFill/>
              </a:ln>
              <a:noFill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018D764-9B14-63D9-7C6A-400BE2EA32B4}"/>
              </a:ext>
            </a:extLst>
          </p:cNvPr>
          <p:cNvSpPr/>
          <p:nvPr userDrawn="1"/>
        </p:nvSpPr>
        <p:spPr>
          <a:xfrm>
            <a:off x="7959680" y="6004561"/>
            <a:ext cx="848379" cy="862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n>
                <a:noFill/>
              </a:ln>
              <a:noFill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E2F7367-4837-48F3-1BC9-2AFCE30995B4}"/>
              </a:ext>
            </a:extLst>
          </p:cNvPr>
          <p:cNvSpPr/>
          <p:nvPr userDrawn="1"/>
        </p:nvSpPr>
        <p:spPr>
          <a:xfrm>
            <a:off x="11355071" y="4269345"/>
            <a:ext cx="854705" cy="8689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>
                <a:noFill/>
              </a:ln>
              <a:noFill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C9E43D4-AD15-4650-7BC2-503896BB2D55}"/>
              </a:ext>
            </a:extLst>
          </p:cNvPr>
          <p:cNvSpPr/>
          <p:nvPr userDrawn="1"/>
        </p:nvSpPr>
        <p:spPr>
          <a:xfrm>
            <a:off x="9660277" y="4275049"/>
            <a:ext cx="849851" cy="8639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>
                <a:noFill/>
              </a:ln>
              <a:noFill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0D3BF39-36F6-B880-00DF-961B431BA9A4}"/>
              </a:ext>
            </a:extLst>
          </p:cNvPr>
          <p:cNvSpPr/>
          <p:nvPr userDrawn="1"/>
        </p:nvSpPr>
        <p:spPr>
          <a:xfrm>
            <a:off x="10507903" y="3413126"/>
            <a:ext cx="848379" cy="862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n>
                <a:noFill/>
              </a:ln>
              <a:noFill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BC0E70F7-4E3D-4D1B-2017-7D62D98FFBCE}"/>
              </a:ext>
            </a:extLst>
          </p:cNvPr>
          <p:cNvSpPr/>
          <p:nvPr userDrawn="1"/>
        </p:nvSpPr>
        <p:spPr>
          <a:xfrm>
            <a:off x="11357371" y="2551900"/>
            <a:ext cx="848379" cy="8624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>
                <a:noFill/>
              </a:ln>
              <a:noFill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F629A29-CFC2-7DDC-5C56-03B66F3888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7059" y="5911703"/>
            <a:ext cx="1350177" cy="59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8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di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1B5F355F-9E66-44EA-895B-7D295FA28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50226" y="3427874"/>
            <a:ext cx="446085" cy="44608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ED8B2B0-EE9E-5BFD-2E59-BCC7222FFC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51317" y="2572682"/>
            <a:ext cx="446086" cy="446086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6610988-4664-34C0-6799-A20BE69862A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7059" y="5911702"/>
            <a:ext cx="1350180" cy="592426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DC40B3C-FD37-99D2-77BB-E030734BB5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52403" y="435389"/>
            <a:ext cx="6943725" cy="446087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Voornaam Achternaam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DEC117F0-0BB4-8FB7-552E-3278432316E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8151" y="439738"/>
            <a:ext cx="3514725" cy="47625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7">
            <a:extLst>
              <a:ext uri="{FF2B5EF4-FFF2-40B4-BE49-F238E27FC236}">
                <a16:creationId xmlns:a16="http://schemas.microsoft.com/office/drawing/2014/main" id="{917A8BAE-4262-DD82-C9A0-B085486EF4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2404" y="1319626"/>
            <a:ext cx="6916988" cy="862482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/>
              <a:t>Hier komt een functiebeschrijving.</a:t>
            </a:r>
          </a:p>
        </p:txBody>
      </p:sp>
      <p:sp>
        <p:nvSpPr>
          <p:cNvPr id="6" name="Tijdelijke aanduiding voor tekst 7">
            <a:extLst>
              <a:ext uri="{FF2B5EF4-FFF2-40B4-BE49-F238E27FC236}">
                <a16:creationId xmlns:a16="http://schemas.microsoft.com/office/drawing/2014/main" id="{B66EA73E-1F0F-5A29-0F02-0D892780BD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58770" y="2604715"/>
            <a:ext cx="3318956" cy="373063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/>
              <a:t>+00 00 00 00 00</a:t>
            </a:r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1F61382D-083C-316B-B1B2-0166B7320D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58769" y="3466073"/>
            <a:ext cx="3318955" cy="380999"/>
          </a:xfrm>
          <a:noFill/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nl-NL" dirty="0" err="1"/>
              <a:t>voornaam.naam@vsv.be</a:t>
            </a:r>
            <a:endParaRPr lang="nl-NL" dirty="0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2B7FF2C5-C167-02EE-0CDA-2D13DC12EC15}"/>
              </a:ext>
            </a:extLst>
          </p:cNvPr>
          <p:cNvSpPr/>
          <p:nvPr userDrawn="1"/>
        </p:nvSpPr>
        <p:spPr>
          <a:xfrm>
            <a:off x="11357753" y="5995756"/>
            <a:ext cx="848379" cy="8624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n>
                <a:noFill/>
              </a:ln>
              <a:noFill/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3298B141-97FC-42C7-A74B-80A1483A8054}"/>
              </a:ext>
            </a:extLst>
          </p:cNvPr>
          <p:cNvSpPr/>
          <p:nvPr userDrawn="1"/>
        </p:nvSpPr>
        <p:spPr>
          <a:xfrm>
            <a:off x="10510127" y="5136972"/>
            <a:ext cx="848379" cy="8624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n>
                <a:noFill/>
              </a:ln>
              <a:noFill/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E9C21889-2B13-B7BC-142A-ED37813F0220}"/>
              </a:ext>
            </a:extLst>
          </p:cNvPr>
          <p:cNvSpPr/>
          <p:nvPr userDrawn="1"/>
        </p:nvSpPr>
        <p:spPr>
          <a:xfrm>
            <a:off x="9653837" y="5995518"/>
            <a:ext cx="855914" cy="8624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>
                <a:noFill/>
              </a:ln>
              <a:noFill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6FE4DE44-D15D-0102-2945-1D5BF95DDC7F}"/>
              </a:ext>
            </a:extLst>
          </p:cNvPr>
          <p:cNvSpPr/>
          <p:nvPr userDrawn="1"/>
        </p:nvSpPr>
        <p:spPr>
          <a:xfrm>
            <a:off x="8807682" y="5142079"/>
            <a:ext cx="848379" cy="8624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>
                <a:noFill/>
              </a:ln>
              <a:noFill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018D764-9B14-63D9-7C6A-400BE2EA32B4}"/>
              </a:ext>
            </a:extLst>
          </p:cNvPr>
          <p:cNvSpPr/>
          <p:nvPr userDrawn="1"/>
        </p:nvSpPr>
        <p:spPr>
          <a:xfrm>
            <a:off x="7959680" y="6004561"/>
            <a:ext cx="848379" cy="8624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n>
                <a:noFill/>
              </a:ln>
              <a:noFill/>
            </a:endParaRP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8E2F7367-4837-48F3-1BC9-2AFCE30995B4}"/>
              </a:ext>
            </a:extLst>
          </p:cNvPr>
          <p:cNvSpPr/>
          <p:nvPr userDrawn="1"/>
        </p:nvSpPr>
        <p:spPr>
          <a:xfrm>
            <a:off x="11355071" y="4269345"/>
            <a:ext cx="854705" cy="8689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>
                <a:noFill/>
              </a:ln>
              <a:noFill/>
            </a:endParaRP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4C9E43D4-AD15-4650-7BC2-503896BB2D55}"/>
              </a:ext>
            </a:extLst>
          </p:cNvPr>
          <p:cNvSpPr/>
          <p:nvPr userDrawn="1"/>
        </p:nvSpPr>
        <p:spPr>
          <a:xfrm>
            <a:off x="9660277" y="4275049"/>
            <a:ext cx="849851" cy="86397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>
                <a:noFill/>
              </a:ln>
              <a:noFill/>
            </a:endParaRPr>
          </a:p>
        </p:txBody>
      </p:sp>
      <p:sp>
        <p:nvSpPr>
          <p:cNvPr id="23" name="Rechthoek 22">
            <a:extLst>
              <a:ext uri="{FF2B5EF4-FFF2-40B4-BE49-F238E27FC236}">
                <a16:creationId xmlns:a16="http://schemas.microsoft.com/office/drawing/2014/main" id="{C0D3BF39-36F6-B880-00DF-961B431BA9A4}"/>
              </a:ext>
            </a:extLst>
          </p:cNvPr>
          <p:cNvSpPr/>
          <p:nvPr userDrawn="1"/>
        </p:nvSpPr>
        <p:spPr>
          <a:xfrm>
            <a:off x="10507903" y="3413126"/>
            <a:ext cx="848379" cy="8624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ln>
                <a:noFill/>
              </a:ln>
              <a:noFill/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BC0E70F7-4E3D-4D1B-2017-7D62D98FFBCE}"/>
              </a:ext>
            </a:extLst>
          </p:cNvPr>
          <p:cNvSpPr/>
          <p:nvPr userDrawn="1"/>
        </p:nvSpPr>
        <p:spPr>
          <a:xfrm>
            <a:off x="11357371" y="2551900"/>
            <a:ext cx="848379" cy="8624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ln>
                <a:noFill/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636142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67A2CE1-5875-74A8-B964-65B7AA84D6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70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-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16469-BB12-D69C-6C83-812809E73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291" y="1122363"/>
            <a:ext cx="10364525" cy="186311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EEA69D-CD52-DF58-CC6D-A0D0378A7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292" y="3429000"/>
            <a:ext cx="8713194" cy="139783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B262272-8050-4814-5126-3499187B9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470" y="5556737"/>
            <a:ext cx="2018789" cy="885795"/>
          </a:xfrm>
          <a:prstGeom prst="rect">
            <a:avLst/>
          </a:prstGeom>
        </p:spPr>
      </p:pic>
      <p:sp>
        <p:nvSpPr>
          <p:cNvPr id="14" name="Rechthoek 13">
            <a:extLst>
              <a:ext uri="{FF2B5EF4-FFF2-40B4-BE49-F238E27FC236}">
                <a16:creationId xmlns:a16="http://schemas.microsoft.com/office/drawing/2014/main" id="{7D350D94-19B8-7863-39E0-F9FAA2522BDD}"/>
              </a:ext>
            </a:extLst>
          </p:cNvPr>
          <p:cNvSpPr/>
          <p:nvPr userDrawn="1"/>
        </p:nvSpPr>
        <p:spPr>
          <a:xfrm>
            <a:off x="11343621" y="6011291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6F1B5E66-D9FA-1A96-126D-6D7012B942F4}"/>
              </a:ext>
            </a:extLst>
          </p:cNvPr>
          <p:cNvSpPr/>
          <p:nvPr userDrawn="1"/>
        </p:nvSpPr>
        <p:spPr>
          <a:xfrm>
            <a:off x="10496803" y="5147691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0A76C91A-ED63-A8FA-165C-1DC74E74BAB9}"/>
              </a:ext>
            </a:extLst>
          </p:cNvPr>
          <p:cNvSpPr/>
          <p:nvPr userDrawn="1"/>
        </p:nvSpPr>
        <p:spPr>
          <a:xfrm>
            <a:off x="9646567" y="6010046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57F20343-AF20-08ED-0F6A-78D40E0B3F85}"/>
              </a:ext>
            </a:extLst>
          </p:cNvPr>
          <p:cNvSpPr/>
          <p:nvPr userDrawn="1"/>
        </p:nvSpPr>
        <p:spPr>
          <a:xfrm>
            <a:off x="8796476" y="5146573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A3165640-F889-146B-FF47-1F510EA47BCC}"/>
              </a:ext>
            </a:extLst>
          </p:cNvPr>
          <p:cNvSpPr/>
          <p:nvPr userDrawn="1"/>
        </p:nvSpPr>
        <p:spPr>
          <a:xfrm>
            <a:off x="7947821" y="6011291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5E7E7B68-E564-4985-9E74-0A5D09538F4E}"/>
              </a:ext>
            </a:extLst>
          </p:cNvPr>
          <p:cNvSpPr/>
          <p:nvPr userDrawn="1"/>
        </p:nvSpPr>
        <p:spPr>
          <a:xfrm>
            <a:off x="11342714" y="4288838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C39D0E68-CBF3-DDC1-B223-C926B2E00DB4}"/>
              </a:ext>
            </a:extLst>
          </p:cNvPr>
          <p:cNvSpPr/>
          <p:nvPr userDrawn="1"/>
        </p:nvSpPr>
        <p:spPr>
          <a:xfrm>
            <a:off x="9646567" y="4283184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BAD31B36-3E76-F241-6A7B-2CB97B509E83}"/>
              </a:ext>
            </a:extLst>
          </p:cNvPr>
          <p:cNvSpPr/>
          <p:nvPr userDrawn="1"/>
        </p:nvSpPr>
        <p:spPr>
          <a:xfrm>
            <a:off x="10495896" y="3427611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7DF7E06D-0987-4C84-AD1C-D40757239FDA}"/>
              </a:ext>
            </a:extLst>
          </p:cNvPr>
          <p:cNvSpPr/>
          <p:nvPr userDrawn="1"/>
        </p:nvSpPr>
        <p:spPr>
          <a:xfrm>
            <a:off x="11345889" y="2566385"/>
            <a:ext cx="848379" cy="86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8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0" grpId="0" animBg="1"/>
      <p:bldP spid="31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-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16469-BB12-D69C-6C83-812809E73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292" y="1122363"/>
            <a:ext cx="9598234" cy="186311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EEA69D-CD52-DF58-CC6D-A0D0378A7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292" y="3429001"/>
            <a:ext cx="9598234" cy="148777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B262272-8050-4814-5126-3499187B9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470" y="5556737"/>
            <a:ext cx="2018789" cy="885795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2EA53FFE-C89F-9347-AB10-812E70115E28}"/>
              </a:ext>
            </a:extLst>
          </p:cNvPr>
          <p:cNvSpPr/>
          <p:nvPr userDrawn="1"/>
        </p:nvSpPr>
        <p:spPr>
          <a:xfrm>
            <a:off x="10470995" y="2133600"/>
            <a:ext cx="1721005" cy="47561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97C6684-84D5-6603-20CE-1172614CE90D}"/>
              </a:ext>
            </a:extLst>
          </p:cNvPr>
          <p:cNvSpPr/>
          <p:nvPr userDrawn="1"/>
        </p:nvSpPr>
        <p:spPr>
          <a:xfrm rot="16200000">
            <a:off x="8937866" y="3648965"/>
            <a:ext cx="1721005" cy="47872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618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-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16469-BB12-D69C-6C83-812809E73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3291" y="1122363"/>
            <a:ext cx="11300069" cy="186311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FEEA69D-CD52-DF58-CC6D-A0D0378A7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291" y="3429001"/>
            <a:ext cx="11300069" cy="44352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B262272-8050-4814-5126-3499187B9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8470" y="5556737"/>
            <a:ext cx="2018789" cy="885795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EDADABC9-59E8-C545-5D3B-5C8819719F66}"/>
              </a:ext>
            </a:extLst>
          </p:cNvPr>
          <p:cNvSpPr/>
          <p:nvPr userDrawn="1"/>
        </p:nvSpPr>
        <p:spPr>
          <a:xfrm>
            <a:off x="0" y="4301765"/>
            <a:ext cx="1750741" cy="8809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7428FE6-1AF2-13E3-DF61-4B9FBDB039B6}"/>
              </a:ext>
            </a:extLst>
          </p:cNvPr>
          <p:cNvSpPr/>
          <p:nvPr userDrawn="1"/>
        </p:nvSpPr>
        <p:spPr>
          <a:xfrm>
            <a:off x="2178948" y="4301765"/>
            <a:ext cx="1750741" cy="8809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F777FB96-78D5-147F-F5E3-356A9AEDD1C3}"/>
              </a:ext>
            </a:extLst>
          </p:cNvPr>
          <p:cNvSpPr/>
          <p:nvPr userDrawn="1"/>
        </p:nvSpPr>
        <p:spPr>
          <a:xfrm>
            <a:off x="4357896" y="4301765"/>
            <a:ext cx="1750741" cy="8809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9C83B3B1-FEB9-778D-7A6E-DA7D5875AA23}"/>
              </a:ext>
            </a:extLst>
          </p:cNvPr>
          <p:cNvSpPr/>
          <p:nvPr userDrawn="1"/>
        </p:nvSpPr>
        <p:spPr>
          <a:xfrm>
            <a:off x="6536844" y="4301765"/>
            <a:ext cx="1750741" cy="8809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A7ED52BE-D50E-D3AA-6320-BA5CB3C5CC9E}"/>
              </a:ext>
            </a:extLst>
          </p:cNvPr>
          <p:cNvSpPr/>
          <p:nvPr userDrawn="1"/>
        </p:nvSpPr>
        <p:spPr>
          <a:xfrm>
            <a:off x="8715792" y="4301765"/>
            <a:ext cx="1750741" cy="8809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E82310A6-A629-1D63-AE08-C41625C4F44F}"/>
              </a:ext>
            </a:extLst>
          </p:cNvPr>
          <p:cNvSpPr/>
          <p:nvPr userDrawn="1"/>
        </p:nvSpPr>
        <p:spPr>
          <a:xfrm>
            <a:off x="10894741" y="4301765"/>
            <a:ext cx="1750741" cy="8809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984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2E327-BEBA-F0F1-9D25-5CA2F9E4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13" y="365125"/>
            <a:ext cx="11340747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4" name="Tijdelijke aanduiding voor tekst 10">
            <a:extLst>
              <a:ext uri="{FF2B5EF4-FFF2-40B4-BE49-F238E27FC236}">
                <a16:creationId xmlns:a16="http://schemas.microsoft.com/office/drawing/2014/main" id="{3D4B757A-7DC6-04B2-B020-6E8C08DB06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150" y="2125663"/>
            <a:ext cx="11315210" cy="30083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683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96A4F-8915-4C3F-22F2-4B3191F3D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365125"/>
            <a:ext cx="11315211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73D11BE1-F171-3F8F-F53A-3B2A00BB2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150" y="2125663"/>
            <a:ext cx="5219700" cy="3008312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5C907C5D-70F8-2C06-704A-BA36325A92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34150" y="2125663"/>
            <a:ext cx="5219700" cy="30083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77737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96A4F-8915-4C3F-22F2-4B3191F3D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421542"/>
            <a:ext cx="5219701" cy="1269146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19" name="Tijdelijke aanduiding voor tekst 18">
            <a:extLst>
              <a:ext uri="{FF2B5EF4-FFF2-40B4-BE49-F238E27FC236}">
                <a16:creationId xmlns:a16="http://schemas.microsoft.com/office/drawing/2014/main" id="{941BC66C-348A-3BCA-A245-85B9BEE163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34150" y="422275"/>
            <a:ext cx="5219700" cy="1350963"/>
          </a:xfrm>
        </p:spPr>
        <p:txBody>
          <a:bodyPr anchor="ctr">
            <a:normAutofit/>
          </a:bodyPr>
          <a:lstStyle>
            <a:lvl1pPr marL="0" indent="0">
              <a:buNone/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10">
            <a:extLst>
              <a:ext uri="{FF2B5EF4-FFF2-40B4-BE49-F238E27FC236}">
                <a16:creationId xmlns:a16="http://schemas.microsoft.com/office/drawing/2014/main" id="{2565801E-11B4-0AE7-C6B5-7D85FAAD3E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150" y="2125663"/>
            <a:ext cx="5219700" cy="30083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tekst 12">
            <a:extLst>
              <a:ext uri="{FF2B5EF4-FFF2-40B4-BE49-F238E27FC236}">
                <a16:creationId xmlns:a16="http://schemas.microsoft.com/office/drawing/2014/main" id="{DBFFD5F5-68D2-7D62-2D07-29C1621E93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34150" y="2125663"/>
            <a:ext cx="5219700" cy="30083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98630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dia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B2E327-BEBA-F0F1-9D25-5CA2F9E4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49" y="365125"/>
            <a:ext cx="11315211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Klikken om de titelstijl van het model te bewerken</a:t>
            </a:r>
            <a:endParaRPr lang="nl-BE" dirty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5DC40B3C-FD37-99D2-77BB-E030734BB5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150" y="2133600"/>
            <a:ext cx="5657850" cy="299402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159A142F-48AE-0CE6-2762-C1CB152E52E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00813" y="2133600"/>
            <a:ext cx="5253037" cy="2994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432415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DF0167D-8B2B-D21B-6249-AAFA5F9C8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39" y="365125"/>
            <a:ext cx="113147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9142359-8A2E-1450-1E66-CF2B04D691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8639" y="2133600"/>
            <a:ext cx="11314721" cy="3008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3C09791-3395-027F-1669-5CBCB03493D1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38639" y="5907371"/>
            <a:ext cx="1334405" cy="58550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9AF7E69-A675-9C1E-A447-A661D3CB1457}"/>
              </a:ext>
            </a:extLst>
          </p:cNvPr>
          <p:cNvSpPr txBox="1"/>
          <p:nvPr userDrawn="1"/>
        </p:nvSpPr>
        <p:spPr>
          <a:xfrm>
            <a:off x="9580978" y="6215876"/>
            <a:ext cx="2172382" cy="2769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fld id="{EBA371D9-BA21-184A-8248-6D7210B5B8FD}" type="slidenum">
              <a:rPr lang="nl-BE" sz="1200" smtClean="0">
                <a:solidFill>
                  <a:schemeClr val="accent1"/>
                </a:solidFill>
              </a:rPr>
              <a:pPr algn="r"/>
              <a:t>‹#›</a:t>
            </a:fld>
            <a:endParaRPr lang="nl-BE" sz="1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5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50" r:id="rId6"/>
    <p:sldLayoutId id="2147483660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49" r:id="rId13"/>
    <p:sldLayoutId id="2147483681" r:id="rId14"/>
    <p:sldLayoutId id="2147483683" r:id="rId15"/>
    <p:sldLayoutId id="2147483682" r:id="rId16"/>
    <p:sldLayoutId id="2147483675" r:id="rId17"/>
    <p:sldLayoutId id="2147483677" r:id="rId18"/>
    <p:sldLayoutId id="2147483679" r:id="rId19"/>
    <p:sldLayoutId id="2147483684" r:id="rId20"/>
    <p:sldLayoutId id="2147483685" r:id="rId21"/>
    <p:sldLayoutId id="2147483686" r:id="rId22"/>
    <p:sldLayoutId id="2147483680" r:id="rId2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2800" kern="1200" spc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2400" kern="1200" spc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2000" kern="1200" spc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00" kern="1200" spc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FFD12B-A5F1-1A72-E741-A5F82421CB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814" r="75" b="233"/>
          <a:stretch>
            <a:fillRect/>
          </a:stretch>
        </p:blipFill>
        <p:spPr>
          <a:xfrm>
            <a:off x="1283607" y="1966005"/>
            <a:ext cx="9632051" cy="2303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62B3D0-3A69-B95B-51F0-0D2D505ED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162" y="226"/>
            <a:ext cx="4257675" cy="1400175"/>
          </a:xfrm>
          <a:prstGeom prst="rect">
            <a:avLst/>
          </a:prstGeom>
        </p:spPr>
      </p:pic>
      <p:sp>
        <p:nvSpPr>
          <p:cNvPr id="9" name="Ondertitel 2">
            <a:extLst>
              <a:ext uri="{FF2B5EF4-FFF2-40B4-BE49-F238E27FC236}">
                <a16:creationId xmlns:a16="http://schemas.microsoft.com/office/drawing/2014/main" id="{CFA44A4F-8F4F-BAB3-B2AC-DC334CCFE937}"/>
              </a:ext>
            </a:extLst>
          </p:cNvPr>
          <p:cNvSpPr txBox="1">
            <a:spLocks/>
          </p:cNvSpPr>
          <p:nvPr/>
        </p:nvSpPr>
        <p:spPr>
          <a:xfrm>
            <a:off x="2136301" y="4133358"/>
            <a:ext cx="5487781" cy="8857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b="1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v</a:t>
            </a:r>
            <a:r>
              <a:rPr lang="nl-BE" b="1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oor ouders </a:t>
            </a:r>
            <a:endParaRPr lang="en-US" b="1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018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84F8F-1A70-DE3C-30B1-7AC70A027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AB6987-2892-50E6-26D5-63C6EAF5C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7" y="94343"/>
            <a:ext cx="11706045" cy="1325563"/>
          </a:xfrm>
        </p:spPr>
        <p:txBody>
          <a:bodyPr>
            <a:noAutofit/>
          </a:bodyPr>
          <a:lstStyle/>
          <a:p>
            <a:r>
              <a:rPr lang="nl-NL" sz="30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Je moet je fietslicht aansteken bij slecht weer of als de zichtbaarheid minder dan 200m is. Mag een fietslicht ook knipperen?</a:t>
            </a:r>
            <a:endParaRPr lang="nl-BE" sz="30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B02955-BECE-59F2-1EC6-1F6AE30D14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Ja, zowel vooraan als achteraan.</a:t>
            </a:r>
          </a:p>
          <a:p>
            <a:pPr marL="0" indent="0">
              <a:buNone/>
            </a:pPr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chemeClr val="accent3"/>
                </a:solidFill>
              </a:rPr>
              <a:t>Nee, dat mag niet.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6BF7BEBC-A7B0-4903-438D-516EF4BE396F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1FEB2397-BD68-7E2C-645E-3F3F5C71A01E}"/>
              </a:ext>
            </a:extLst>
          </p:cNvPr>
          <p:cNvSpPr txBox="1">
            <a:spLocks/>
          </p:cNvSpPr>
          <p:nvPr/>
        </p:nvSpPr>
        <p:spPr>
          <a:xfrm>
            <a:off x="5508951" y="3603852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94B82EB-F94F-2D0A-415B-169898FD0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870839D6-DCA3-3773-AEF9-EFD0DA0FCCA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4A8C5081-9DDE-8992-EAA5-ACF27AF86FF5}"/>
              </a:ext>
            </a:extLst>
          </p:cNvPr>
          <p:cNvCxnSpPr>
            <a:cxnSpLocks/>
          </p:cNvCxnSpPr>
          <p:nvPr/>
        </p:nvCxnSpPr>
        <p:spPr>
          <a:xfrm>
            <a:off x="-20582" y="1568501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190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B3C89-0ABC-E9BE-7979-E3B791E11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BD243-96A9-0604-29C5-1C7404FB5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600" b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A. Ja, zowel vooraan als achteraan.</a:t>
            </a:r>
            <a:endParaRPr lang="nl-BE" sz="3600" b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1D90D3-21D5-40C2-AFE2-319E8CCAA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In België zijn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knipperende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fietslichten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toegestaan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 Je lichten moeten niet vast gemonteerd zijn op de fiets. Je mag ze ook bevestigen aan je kleding of je rugzak.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Focus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dan wel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op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kwaliteitsvolle verlichting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met een lichtsterkte van minimaal 100 lumen.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803E3A8-373B-FD48-836A-2BB0DB1D0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6" name="Tijdelijke aanduiding voor inhoud 8">
            <a:extLst>
              <a:ext uri="{FF2B5EF4-FFF2-40B4-BE49-F238E27FC236}">
                <a16:creationId xmlns:a16="http://schemas.microsoft.com/office/drawing/2014/main" id="{387D0B1E-B41D-D5A2-E28E-CED9A12954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72" y="213520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246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A47D7-C100-DF31-85A9-6121FFB0D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3E452-9181-96F2-88C0-C5832875D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0" y="31596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Waar kan je hier het best wandelen?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B261588-89C4-30FC-1E2E-22CB7887F3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Links op de rijbaan.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Op de berm.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160DC0B9-F2F3-0FD9-BD42-7A3B6B4B5522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78FEAE60-BA94-F8A5-7B1E-70E131184A26}"/>
              </a:ext>
            </a:extLst>
          </p:cNvPr>
          <p:cNvSpPr txBox="1">
            <a:spLocks/>
          </p:cNvSpPr>
          <p:nvPr/>
        </p:nvSpPr>
        <p:spPr>
          <a:xfrm>
            <a:off x="5508951" y="318584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D267F8-FB03-4E87-726B-969C3C768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21EE4B14-74B8-C04E-82DD-55DF78BE68A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7132" r="7448"/>
          <a:stretch>
            <a:fillRect/>
          </a:stretch>
        </p:blipFill>
        <p:spPr>
          <a:xfrm>
            <a:off x="802256" y="2210059"/>
            <a:ext cx="4485736" cy="2953940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DB031002-B65B-D31D-A55D-C85C419D660F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035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8958C-98E2-14D5-3DD5-D0A152141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28EA91-CEBA-AF5D-F9FC-64FFA84DDF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Als er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geen voetpad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is, moet je als voetganger op de (begaanbare)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berm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wandelen. Pas als er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geen voetpad, berm of fietspad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is, stap je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links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op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rijbaan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8412688-A8DF-2A68-7AB2-E8EFAAF60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F8846BA-AABB-10AB-EDBE-FBE9AB69A4D2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B. Op de berm.</a:t>
            </a:r>
            <a:endParaRPr lang="nl-BE" sz="3600" b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90257F0A-B258-D52C-328E-A983D9FEB4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32" r="7448"/>
          <a:stretch>
            <a:fillRect/>
          </a:stretch>
        </p:blipFill>
        <p:spPr>
          <a:xfrm>
            <a:off x="220014" y="218476"/>
            <a:ext cx="2733409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879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1FBBD-58B4-6592-AEE1-20308B38E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2B86B1-952E-2F60-F468-7C34A49D5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0" y="192129"/>
            <a:ext cx="11191875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sz="30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Je komt met de fiets aan een zebrapad waar een gemachtigde opzichter helpt bij het oversteken. </a:t>
            </a:r>
            <a:br>
              <a:rPr lang="nl-NL" sz="3000" dirty="0">
                <a:latin typeface="Century Gothic"/>
                <a:ea typeface="Calibri"/>
                <a:cs typeface="Calibri"/>
              </a:rPr>
            </a:br>
            <a:r>
              <a:rPr lang="nl-NL" sz="30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Je wil ook oversteken. Wat kan je het best doen?</a:t>
            </a:r>
            <a:endParaRPr lang="nl-BE" sz="30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7A48BB3-606D-A2C5-E9FB-4EEEEB9923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Ik fiets over.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Ik stap af en steek over met de fiets aan de hand.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FD09CAB1-094E-E2D4-0F69-11AF6E627676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CF091A8C-9353-C88F-F116-E0EB8D98F923}"/>
              </a:ext>
            </a:extLst>
          </p:cNvPr>
          <p:cNvSpPr txBox="1">
            <a:spLocks/>
          </p:cNvSpPr>
          <p:nvPr/>
        </p:nvSpPr>
        <p:spPr>
          <a:xfrm>
            <a:off x="5508951" y="318584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2721A4D-9B93-66F8-718C-567D28020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3057D96E-3191-8843-9459-72A8BDCFC47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84867" y="2189163"/>
            <a:ext cx="4519915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FC5D27EF-FDE1-932F-4FA5-BE7503673F96}"/>
              </a:ext>
            </a:extLst>
          </p:cNvPr>
          <p:cNvCxnSpPr>
            <a:cxnSpLocks/>
          </p:cNvCxnSpPr>
          <p:nvPr/>
        </p:nvCxnSpPr>
        <p:spPr>
          <a:xfrm>
            <a:off x="-20582" y="1684615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4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FE324-311A-FA11-CE77-C117C39E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72A7DD-6CC9-4992-4AE6-3D801B1B1D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gemachtigd opzichter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mag alleen het verkeer laten stoppen voor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voetgangers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 Als je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als fietser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wil oversteken bij een gemachtigd opzichter, kan je dus best eerst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afstappen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776A4AA-E5ED-8FDC-7E5A-57BDD77D9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068D2FB1-E3A9-BA97-16AE-F430B2E60D45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B. Ik stap af en steek over met de fiets aan de hand.</a:t>
            </a:r>
          </a:p>
        </p:txBody>
      </p:sp>
      <p:pic>
        <p:nvPicPr>
          <p:cNvPr id="2" name="Tijdelijke aanduiding voor inhoud 8">
            <a:extLst>
              <a:ext uri="{FF2B5EF4-FFF2-40B4-BE49-F238E27FC236}">
                <a16:creationId xmlns:a16="http://schemas.microsoft.com/office/drawing/2014/main" id="{B96FE3B8-593D-6F58-8E76-9E435327F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4" y="188613"/>
            <a:ext cx="271736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447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D2BEF-0342-E507-365E-DB8370C16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9A474-6501-84A6-A0FB-355BF96DE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223" y="46986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Mag je achterin de auto alleen de heupriem van de gordel dragen?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6CA07E-1C47-E6E4-0EE3-1E2BC5CC16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Ja, een heupriem volstaat.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Nee, je bent verplicht om ook de schouderriem om te doen.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BC488C4A-DAE3-7662-0343-EB24D8B67C22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79AC6833-1A70-B021-6A20-E67029CCF0F7}"/>
              </a:ext>
            </a:extLst>
          </p:cNvPr>
          <p:cNvSpPr txBox="1">
            <a:spLocks/>
          </p:cNvSpPr>
          <p:nvPr/>
        </p:nvSpPr>
        <p:spPr>
          <a:xfrm>
            <a:off x="5508951" y="318584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273C438-D1AD-533B-B7E9-F1B2387FF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BB8E2D6D-7F91-54BC-0276-FB6D8BFE31F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58CA05AF-49F6-EC79-2F85-D877B06770F7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74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4FFAC-6361-85B2-D62A-78126B0D2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7DB0F0C-CF68-E54B-9414-6A232D63C8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/>
                <a:cs typeface="Calibri"/>
              </a:rPr>
              <a:t>Als passagier in de wagen moet je </a:t>
            </a:r>
            <a:r>
              <a:rPr lang="nl-NL" b="1" dirty="0">
                <a:latin typeface="Century Gothic"/>
                <a:ea typeface="Calibri"/>
                <a:cs typeface="Calibri"/>
              </a:rPr>
              <a:t>zowel</a:t>
            </a:r>
            <a:r>
              <a:rPr lang="nl-NL" dirty="0">
                <a:latin typeface="Century Gothic"/>
                <a:ea typeface="Calibri"/>
                <a:cs typeface="Calibri"/>
              </a:rPr>
              <a:t> de </a:t>
            </a:r>
            <a:r>
              <a:rPr lang="nl-NL" b="1" dirty="0">
                <a:latin typeface="Century Gothic"/>
                <a:ea typeface="Calibri"/>
                <a:cs typeface="Calibri"/>
              </a:rPr>
              <a:t>heup-</a:t>
            </a:r>
            <a:r>
              <a:rPr lang="nl-NL" dirty="0">
                <a:latin typeface="Century Gothic"/>
                <a:ea typeface="Calibri"/>
                <a:cs typeface="Calibri"/>
              </a:rPr>
              <a:t> </a:t>
            </a:r>
            <a:r>
              <a:rPr lang="nl-NL" b="1" dirty="0">
                <a:latin typeface="Century Gothic"/>
                <a:ea typeface="Calibri"/>
                <a:cs typeface="Calibri"/>
              </a:rPr>
              <a:t>als</a:t>
            </a:r>
            <a:r>
              <a:rPr lang="nl-NL" dirty="0">
                <a:latin typeface="Century Gothic"/>
                <a:ea typeface="Calibri"/>
                <a:cs typeface="Calibri"/>
              </a:rPr>
              <a:t> de </a:t>
            </a:r>
            <a:r>
              <a:rPr lang="nl-NL" b="1" dirty="0">
                <a:latin typeface="Century Gothic"/>
                <a:ea typeface="Calibri"/>
                <a:cs typeface="Calibri"/>
              </a:rPr>
              <a:t>schouderriem</a:t>
            </a:r>
            <a:r>
              <a:rPr lang="nl-NL" dirty="0">
                <a:latin typeface="Century Gothic"/>
                <a:ea typeface="Calibri"/>
                <a:cs typeface="Calibri"/>
              </a:rPr>
              <a:t> gebruiken. Anders beschermt de gordel je onvoldoende.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FB90087-B75C-9D86-242A-E00244295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6FE644F-2D1E-F5D6-4B3E-A0FA87D8261C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B. Nee, je bent verplicht om ook de</a:t>
            </a:r>
            <a:endParaRPr lang="en-US" b="0">
              <a:solidFill>
                <a:schemeClr val="bg1"/>
              </a:solidFill>
            </a:endParaRPr>
          </a:p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  schouderriem om te doen.</a:t>
            </a:r>
            <a:endParaRPr lang="nl-NL" b="0">
              <a:solidFill>
                <a:schemeClr val="bg1"/>
              </a:solidFill>
            </a:endParaRPr>
          </a:p>
        </p:txBody>
      </p:sp>
      <p:pic>
        <p:nvPicPr>
          <p:cNvPr id="6" name="Tijdelijke aanduiding voor inhoud 9">
            <a:extLst>
              <a:ext uri="{FF2B5EF4-FFF2-40B4-BE49-F238E27FC236}">
                <a16:creationId xmlns:a16="http://schemas.microsoft.com/office/drawing/2014/main" id="{13DB5FEB-5912-5257-17E3-C8AB56408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4" y="222634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03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FD215-FCE9-7B06-5864-687F4FFB7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EEDDDE-0CAF-6702-3340-AB5458C7F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95" y="63842"/>
            <a:ext cx="1170604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Je kind is 1,28 m groot. Moet het op een verhogingskussen zitten in de auto?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614132-8FEE-1D29-6741-A6F6693A5F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Ja, dat is verplicht tot 1,35m.</a:t>
            </a:r>
          </a:p>
          <a:p>
            <a:pPr marL="0" indent="0">
              <a:buNone/>
            </a:pPr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chemeClr val="accent3"/>
                </a:solidFill>
              </a:rPr>
              <a:t>Nee, maar het mag nog.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BA6CCB32-FC35-DE15-96C6-696CFE0C03E9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8884979-4415-9D0A-E14C-7E1852546273}"/>
              </a:ext>
            </a:extLst>
          </p:cNvPr>
          <p:cNvSpPr txBox="1">
            <a:spLocks/>
          </p:cNvSpPr>
          <p:nvPr/>
        </p:nvSpPr>
        <p:spPr>
          <a:xfrm>
            <a:off x="5508951" y="3181160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3B25DCC-0CC8-8AAF-1CD7-F6B7330A6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6D22BA03-64AC-8A61-5421-A5E97BC20C9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1902248" y="2061252"/>
            <a:ext cx="2052515" cy="3085200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845FA10A-F8C4-99C4-EBF7-E9255F583B38}"/>
              </a:ext>
            </a:extLst>
          </p:cNvPr>
          <p:cNvCxnSpPr>
            <a:cxnSpLocks/>
          </p:cNvCxnSpPr>
          <p:nvPr/>
        </p:nvCxnSpPr>
        <p:spPr>
          <a:xfrm>
            <a:off x="-20582" y="1495929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604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179B3-EAB6-0B0D-7863-9FE104CA8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C543E4-96C6-2D0A-2345-619DC3770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A. Ja, dat is verplicht tot 1,35m.</a:t>
            </a:r>
            <a:endParaRPr lang="nl-BE" sz="3600" b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E6C3A2-27B4-6ABD-0D92-C57EAC822D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Kinderen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kleiner dan 1,35 m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moeten op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verhogingskussen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zitten. Anders zijn ze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onvoldoende beschermd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bij een ongeval.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B1726A7-F246-9780-2312-F919CDC05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5" name="Tijdelijke aanduiding voor inhoud 9">
            <a:extLst>
              <a:ext uri="{FF2B5EF4-FFF2-40B4-BE49-F238E27FC236}">
                <a16:creationId xmlns:a16="http://schemas.microsoft.com/office/drawing/2014/main" id="{D7B92998-D754-2313-A2D6-1BB551BFD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40" y="213520"/>
            <a:ext cx="11975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43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EAFD4-0599-27AD-85B3-035F19002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688B8-3E2F-A3C1-B1B1-E9C96CBD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"/>
            <a:ext cx="11191875" cy="1366955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Autofit/>
          </a:bodyPr>
          <a:lstStyle/>
          <a:p>
            <a:r>
              <a:rPr lang="nl-NL" sz="3800" dirty="0">
                <a:latin typeface="Century Gothic"/>
                <a:ea typeface="Calibri"/>
                <a:cs typeface="Calibri"/>
              </a:rPr>
              <a:t>Dit bord duidt het begin van een fietszone aan. </a:t>
            </a:r>
            <a:r>
              <a:rPr lang="nl-BE" sz="3800" dirty="0">
                <a:latin typeface="Century Gothic"/>
                <a:ea typeface="Calibri"/>
                <a:cs typeface="Calibri"/>
              </a:rPr>
              <a:t>Welke regel geldt hier?</a:t>
            </a:r>
            <a:endParaRPr lang="en-US" sz="38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8F8BB4A-C949-0C1B-28ED-BC63FFD70D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55507"/>
            <a:ext cx="5514975" cy="2994025"/>
          </a:xfrm>
        </p:spPr>
        <p:txBody>
          <a:bodyPr/>
          <a:lstStyle/>
          <a:p>
            <a:pPr marL="0" indent="0">
              <a:buNone/>
            </a:pPr>
            <a:r>
              <a:rPr lang="nl-BE" dirty="0">
                <a:solidFill>
                  <a:schemeClr val="accent1"/>
                </a:solidFill>
              </a:rPr>
              <a:t>Als autobestuurder mag ik hier geen fietsers inhalen.</a:t>
            </a:r>
          </a:p>
          <a:p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chemeClr val="accent3"/>
                </a:solidFill>
              </a:rPr>
              <a:t>In deze zone mogen alleen fietsers rijden.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4C897DCF-1F78-89B0-F6A3-EC6FEE2F9D8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16980" y="2162976"/>
            <a:ext cx="4500413" cy="2994025"/>
          </a:xfrm>
          <a:prstGeom prst="rect">
            <a:avLst/>
          </a:prstGeom>
        </p:spPr>
      </p:pic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00AB982B-A0B1-F195-AA8C-2240DC462641}"/>
              </a:ext>
            </a:extLst>
          </p:cNvPr>
          <p:cNvSpPr txBox="1">
            <a:spLocks/>
          </p:cNvSpPr>
          <p:nvPr/>
        </p:nvSpPr>
        <p:spPr>
          <a:xfrm>
            <a:off x="5508951" y="215465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6E89AF2F-4DC4-A449-1E35-0DBDC8B9C7E1}"/>
              </a:ext>
            </a:extLst>
          </p:cNvPr>
          <p:cNvSpPr txBox="1">
            <a:spLocks/>
          </p:cNvSpPr>
          <p:nvPr/>
        </p:nvSpPr>
        <p:spPr>
          <a:xfrm>
            <a:off x="5508951" y="3558792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65BD195-983B-F9DA-D740-A1886947A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9626E4E5-68EE-4DA4-5D7C-708CD65B9EC8}"/>
              </a:ext>
            </a:extLst>
          </p:cNvPr>
          <p:cNvCxnSpPr>
            <a:cxnSpLocks/>
          </p:cNvCxnSpPr>
          <p:nvPr/>
        </p:nvCxnSpPr>
        <p:spPr>
          <a:xfrm>
            <a:off x="0" y="1397484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599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99B56-9349-03D7-A19B-AA369D32A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729E72-741E-1387-91D9-41057FAD7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0" y="62455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Wat kan je het best doen als de autogordel in de nek van je kind snijdt?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CBAC762-F124-C3E6-AF9A-396719BBA2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Ik doe de gordel achter haar rug.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Ik zet haar op een verhogingskussen.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DCB872C0-12E0-45FD-3B16-65699937B4DB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20C9A2F4-2820-022D-7852-A00E56C64765}"/>
              </a:ext>
            </a:extLst>
          </p:cNvPr>
          <p:cNvSpPr txBox="1">
            <a:spLocks/>
          </p:cNvSpPr>
          <p:nvPr/>
        </p:nvSpPr>
        <p:spPr>
          <a:xfrm>
            <a:off x="5508951" y="3599907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00FE1E9-E7B2-02C0-9AF6-006466140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97AB1C50-2530-AEAD-A053-E3F21A533DF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9C8DE80E-C501-5E67-EA2B-3698E0B859B2}"/>
              </a:ext>
            </a:extLst>
          </p:cNvPr>
          <p:cNvCxnSpPr>
            <a:cxnSpLocks/>
          </p:cNvCxnSpPr>
          <p:nvPr/>
        </p:nvCxnSpPr>
        <p:spPr>
          <a:xfrm>
            <a:off x="-20582" y="1495929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672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168EB-D4DB-C376-88B0-06009990B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8D2763-C307-2D58-4DBF-9B280E9DA6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Je moet je gordel altijd volledig dragen. Als je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gordel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nek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snijdt, gebruik je best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verhogingskussen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 Een zacht kussentje rond de gordel kan ook helpen.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FAC604C-D2B0-7511-2053-21561F293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9DC9EB6-3DBD-75E4-2DFC-05D06BA76A07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B. Ik zet haar op een verhogingskussen.</a:t>
            </a:r>
          </a:p>
        </p:txBody>
      </p:sp>
      <p:pic>
        <p:nvPicPr>
          <p:cNvPr id="2" name="Tijdelijke aanduiding voor inhoud 8">
            <a:extLst>
              <a:ext uri="{FF2B5EF4-FFF2-40B4-BE49-F238E27FC236}">
                <a16:creationId xmlns:a16="http://schemas.microsoft.com/office/drawing/2014/main" id="{88043768-E2BA-D6BF-ACCF-2A204C815F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4" y="235735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37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E11E0-4331-26AA-A491-39F5A422C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71336-E2DD-13C2-F29F-A242188B3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4728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Mag je meerijden achterop het bagagerek?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D58C7B-725A-23B7-117E-3DF0DA428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Ja, maar alleen als er voetsteuntjes voorzien zijn op de fiets.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Nee, dat mag niet.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A9C10466-08B3-5294-4D78-F57013573368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372D6DA-7316-BED4-F1D1-CB40B23D85A6}"/>
              </a:ext>
            </a:extLst>
          </p:cNvPr>
          <p:cNvSpPr txBox="1">
            <a:spLocks/>
          </p:cNvSpPr>
          <p:nvPr/>
        </p:nvSpPr>
        <p:spPr>
          <a:xfrm>
            <a:off x="5508951" y="4031229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5DD2BF8-EAEC-6C9F-6174-B7D9A4341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6D40309D-DAE6-7187-AC6A-6D3D1FD1F80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9D4E0E58-79F6-310B-CA02-56366BC1090F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829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A4A7A-6F50-A944-72E6-F7363713D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0E2FBD-0B80-667F-D3A5-47CCF97365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9464" y="2125663"/>
            <a:ext cx="11765152" cy="3008312"/>
          </a:xfrm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/>
                <a:cs typeface="Calibri"/>
              </a:rPr>
              <a:t>Je mag alleen als </a:t>
            </a:r>
            <a:r>
              <a:rPr lang="nl-NL" b="1" dirty="0">
                <a:latin typeface="Century Gothic"/>
                <a:ea typeface="Calibri"/>
                <a:cs typeface="Calibri"/>
              </a:rPr>
              <a:t>passagier</a:t>
            </a:r>
            <a:r>
              <a:rPr lang="nl-NL" dirty="0">
                <a:latin typeface="Century Gothic"/>
                <a:ea typeface="Calibri"/>
                <a:cs typeface="Calibri"/>
              </a:rPr>
              <a:t> mee op de fiets als de fiets een speciaal </a:t>
            </a:r>
            <a:r>
              <a:rPr lang="nl-NL" b="1" dirty="0">
                <a:latin typeface="Century Gothic"/>
                <a:ea typeface="Calibri"/>
                <a:cs typeface="Calibri"/>
              </a:rPr>
              <a:t>zitje</a:t>
            </a:r>
            <a:r>
              <a:rPr lang="nl-NL" dirty="0">
                <a:latin typeface="Century Gothic"/>
                <a:ea typeface="Calibri"/>
                <a:cs typeface="Calibri"/>
              </a:rPr>
              <a:t> </a:t>
            </a:r>
            <a:r>
              <a:rPr lang="nl-NL" b="1" dirty="0">
                <a:latin typeface="Century Gothic"/>
                <a:ea typeface="Calibri"/>
                <a:cs typeface="Calibri"/>
              </a:rPr>
              <a:t>met voetsteunen </a:t>
            </a:r>
            <a:r>
              <a:rPr lang="nl-NL" dirty="0">
                <a:latin typeface="Century Gothic"/>
                <a:ea typeface="Calibri"/>
                <a:cs typeface="Calibri"/>
              </a:rPr>
              <a:t>heeft </a:t>
            </a:r>
            <a:r>
              <a:rPr lang="nl-NL" b="1" dirty="0">
                <a:latin typeface="Century Gothic"/>
                <a:ea typeface="Calibri"/>
                <a:cs typeface="Calibri"/>
              </a:rPr>
              <a:t>of</a:t>
            </a:r>
            <a:r>
              <a:rPr lang="nl-NL" dirty="0">
                <a:latin typeface="Century Gothic"/>
                <a:ea typeface="Calibri"/>
                <a:cs typeface="Calibri"/>
              </a:rPr>
              <a:t> als je in een </a:t>
            </a:r>
            <a:r>
              <a:rPr lang="nl-NL" b="1" dirty="0">
                <a:latin typeface="Century Gothic"/>
                <a:ea typeface="Calibri"/>
                <a:cs typeface="Calibri"/>
              </a:rPr>
              <a:t>fietskar</a:t>
            </a:r>
            <a:r>
              <a:rPr lang="nl-NL" dirty="0">
                <a:latin typeface="Century Gothic"/>
                <a:ea typeface="Calibri"/>
                <a:cs typeface="Calibri"/>
              </a:rPr>
              <a:t> zit. Op de bagagedrager zitten mag dus niet.</a:t>
            </a:r>
            <a:endParaRPr lang="nl-BE" dirty="0">
              <a:latin typeface="Century Gothic"/>
              <a:ea typeface="Calibri"/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A9A5F72-A1C0-D1DB-1E28-BD5BD41A3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78AFF83-61B5-E7D4-2035-4C70EBB03F21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B. Nee, dat mag niet.</a:t>
            </a:r>
          </a:p>
        </p:txBody>
      </p:sp>
      <p:pic>
        <p:nvPicPr>
          <p:cNvPr id="6" name="Tijdelijke aanduiding voor inhoud 9">
            <a:extLst>
              <a:ext uri="{FF2B5EF4-FFF2-40B4-BE49-F238E27FC236}">
                <a16:creationId xmlns:a16="http://schemas.microsoft.com/office/drawing/2014/main" id="{D9B98419-6AEF-8298-FE52-1FCA367A7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4" y="244361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016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BD60F-59F3-B10D-3FD1-0B4790B08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01C962-0CD6-2CB3-588D-05FCBEA5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16110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Je wordt gebeld terwijl je fietst. Wat doe je?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41D2599-30AD-8E10-1591-20755F5AB1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Ik neem op. Sms’en mag niet, maar bellen wel.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Ik neem niet op. Je gsm in je hand houden is verboden tijdens het fietsen.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E2BF3865-BA0A-6115-9A78-A5BD878DDFB1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5A2A13E9-6442-7DE0-D9FB-990160DBDEAE}"/>
              </a:ext>
            </a:extLst>
          </p:cNvPr>
          <p:cNvSpPr txBox="1">
            <a:spLocks/>
          </p:cNvSpPr>
          <p:nvPr/>
        </p:nvSpPr>
        <p:spPr>
          <a:xfrm>
            <a:off x="5508951" y="3591294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11CE946-C6B7-EC43-0486-324D531C9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E65BC7DB-DCEF-C835-339C-2DAF457A2EB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ADD04DB8-EC8A-D361-25EB-FDD1B04E716B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551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68141-14B2-4282-E87A-0C8103003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FF212C-DCAD-C037-629A-98974DDF3D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Je mag tijdens het fietsen </a:t>
            </a:r>
            <a:r>
              <a:rPr lang="nl-NL" b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geen gsm in je hand </a:t>
            </a:r>
            <a:r>
              <a:rPr lang="nl-NL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houden. Daardoor heb je maar 1 hand aan het stuur en let je minder goed op het verkeer.</a:t>
            </a:r>
            <a:endParaRPr lang="nl-BE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560191-A0F4-5558-B1FB-9895C7A80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538E2DB-F3F1-AEF7-4525-65AAFBD4D0AF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B. Ik neem niet op. Je gsm in je hand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houden is verboden tijdens het fietsen.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2" name="Tijdelijke aanduiding voor inhoud 8">
            <a:extLst>
              <a:ext uri="{FF2B5EF4-FFF2-40B4-BE49-F238E27FC236}">
                <a16:creationId xmlns:a16="http://schemas.microsoft.com/office/drawing/2014/main" id="{BC997032-9BAB-2229-3DB3-EF8E1474F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3" y="249005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74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367623-DE90-FC28-2AD5-6D28C9655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F2FB15-A311-68B7-046E-016DC4EB2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0" y="23269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Wanneer moet je een fietshelm vervangen?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612E9E2-96F7-3181-7DC6-8BFDC47231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Enkel als je ziet dat de fietshelm beschadigd is.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Na elke val.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2A2FA645-85D2-6FEC-8ADB-9EFCE9A756E8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5F073F06-41EB-5DCE-4977-D62D3175139F}"/>
              </a:ext>
            </a:extLst>
          </p:cNvPr>
          <p:cNvSpPr txBox="1">
            <a:spLocks/>
          </p:cNvSpPr>
          <p:nvPr/>
        </p:nvSpPr>
        <p:spPr>
          <a:xfrm>
            <a:off x="5508951" y="3591294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E4220DB-B3C2-17D1-1516-D90B5BA89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86E8915A-E725-F28C-3D30-83A4867A2A0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18663969-4B1E-2AA6-75DB-02AF8E82ED06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538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A138D-6294-3A78-242A-27A2CCA6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4A8A34-4192-20FD-5F04-16234A13F3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Vervang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je helm na elke val waarbij je met je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hoofd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grond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raakt.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Ook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als je aan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buitenkant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niets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ziet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, kan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binnenkant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beschadigd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zijn. Bij een volgende val ben je dan minder goed beschermd.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C658B5F-BF33-582C-8A21-01A1C43AD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311E3D0-5731-A911-EB31-4315DDEC8949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B. Na elke val.</a:t>
            </a:r>
          </a:p>
        </p:txBody>
      </p:sp>
      <p:pic>
        <p:nvPicPr>
          <p:cNvPr id="6" name="Tijdelijke aanduiding voor inhoud 9">
            <a:extLst>
              <a:ext uri="{FF2B5EF4-FFF2-40B4-BE49-F238E27FC236}">
                <a16:creationId xmlns:a16="http://schemas.microsoft.com/office/drawing/2014/main" id="{6D60207D-1E31-00F9-529D-9838392E0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2" y="270239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54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B55B9-6097-A724-FC26-43B9665C1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2B157A-F0D2-C5EF-D2D3-91B444B37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7" y="43543"/>
            <a:ext cx="11706045" cy="1325563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Voor de vrachtwagen ligt een opstelvak voor fietsers. </a:t>
            </a:r>
            <a:br>
              <a:rPr lang="nl-NL" sz="32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</a:br>
            <a:r>
              <a:rPr lang="nl-NL" sz="320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Wat </a:t>
            </a:r>
            <a:r>
              <a:rPr lang="nl-NL" sz="32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is de veiligste plaats om te wachten op groen licht?</a:t>
            </a:r>
            <a:endParaRPr lang="nl-BE" sz="32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F56460B-2971-221A-1B30-B2CFF68C7B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Ik vertraag en stop rechts achter de vrachtwagen.</a:t>
            </a:r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Ik ga in het opstelvak voor fietsers staan, voor de vrachtwagen.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67490AF9-048C-FE3F-3327-5E88EA8D344E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0E541A40-3E54-D994-E9BA-8FBD3A83D943}"/>
              </a:ext>
            </a:extLst>
          </p:cNvPr>
          <p:cNvSpPr txBox="1">
            <a:spLocks/>
          </p:cNvSpPr>
          <p:nvPr/>
        </p:nvSpPr>
        <p:spPr>
          <a:xfrm>
            <a:off x="5508951" y="3595216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28D4A7C-B705-485E-2656-4846C6BA2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B2C5EC13-5B73-C94F-960B-2EA674A1EF6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85183" y="2189163"/>
            <a:ext cx="451928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CE7157B1-98D3-A0D6-4FFF-ACD6DBFA4659}"/>
              </a:ext>
            </a:extLst>
          </p:cNvPr>
          <p:cNvCxnSpPr>
            <a:cxnSpLocks/>
          </p:cNvCxnSpPr>
          <p:nvPr/>
        </p:nvCxnSpPr>
        <p:spPr>
          <a:xfrm>
            <a:off x="-20582" y="1459644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3875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2F6B1-CDB9-19FB-8BB7-487B89F5D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F1480-0DD1-19B9-E39D-0E071FDC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 fontScale="90000"/>
          </a:bodyPr>
          <a:lstStyle/>
          <a:p>
            <a:r>
              <a:rPr lang="nl-NL" sz="36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A. Ik vertraag en stop rechts achter de </a:t>
            </a:r>
            <a:br>
              <a:rPr lang="nl-NL" sz="3600" b="0" dirty="0">
                <a:latin typeface="Century Gothic"/>
                <a:ea typeface="Calibri"/>
                <a:cs typeface="Calibri"/>
              </a:rPr>
            </a:br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vrachtwagen.</a:t>
            </a:r>
            <a:endParaRPr lang="nl-BE" sz="3600" b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0F2EF8A-F3E9-7C1F-1DB6-F65E098EB3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Blijf aan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kruispunt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altijd zo ver mogelijk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uit de buurt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van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vrachtwagen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 Als je je dichtbij een vrachtwagen bevindt, kan je in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dode hoek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terechtkomen. De bestuurder ziet je dan niet en kan geen rekening houden met jou.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0DC07E7-967A-4D45-E70F-1D83B548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6" name="Tijdelijke aanduiding voor inhoud 8">
            <a:extLst>
              <a:ext uri="{FF2B5EF4-FFF2-40B4-BE49-F238E27FC236}">
                <a16:creationId xmlns:a16="http://schemas.microsoft.com/office/drawing/2014/main" id="{32D6AF50-927E-B403-3297-4FA32E601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99" y="209210"/>
            <a:ext cx="2716981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69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4B9E5F-0FC8-01A4-BAEB-9B897DD2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</a:t>
            </a:r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A. </a:t>
            </a:r>
            <a:r>
              <a:rPr lang="nl-BE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Als autobestuurder mag ik hier</a:t>
            </a:r>
            <a:br>
              <a:rPr lang="nl-BE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</a:br>
            <a:r>
              <a:rPr lang="nl-BE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geen fietsers inhalen.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FF04BC5-FEB7-105B-E8DB-0281661267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/>
                <a:cs typeface="Calibri"/>
              </a:rPr>
              <a:t>In een fietszone zijn </a:t>
            </a:r>
            <a:r>
              <a:rPr lang="nl-NL" b="1" dirty="0">
                <a:latin typeface="Century Gothic"/>
                <a:ea typeface="Calibri"/>
                <a:cs typeface="Calibri"/>
              </a:rPr>
              <a:t>motorvoertuigen</a:t>
            </a:r>
            <a:r>
              <a:rPr lang="nl-NL" dirty="0">
                <a:latin typeface="Century Gothic"/>
                <a:ea typeface="Calibri"/>
                <a:cs typeface="Calibri"/>
              </a:rPr>
              <a:t> wel </a:t>
            </a:r>
            <a:r>
              <a:rPr lang="nl-NL" b="1" dirty="0">
                <a:latin typeface="Century Gothic"/>
                <a:ea typeface="Calibri"/>
                <a:cs typeface="Calibri"/>
              </a:rPr>
              <a:t>toegelaten</a:t>
            </a:r>
            <a:r>
              <a:rPr lang="nl-NL" dirty="0">
                <a:latin typeface="Century Gothic"/>
                <a:ea typeface="Calibri"/>
                <a:cs typeface="Calibri"/>
              </a:rPr>
              <a:t>, maar ze mogen er de </a:t>
            </a:r>
            <a:r>
              <a:rPr lang="nl-NL" b="1" dirty="0">
                <a:latin typeface="Century Gothic"/>
                <a:ea typeface="Calibri"/>
                <a:cs typeface="Calibri"/>
              </a:rPr>
              <a:t>fietsers niet inhalen</a:t>
            </a:r>
            <a:r>
              <a:rPr lang="nl-NL" dirty="0">
                <a:latin typeface="Century Gothic"/>
                <a:ea typeface="Calibri"/>
                <a:cs typeface="Calibri"/>
              </a:rPr>
              <a:t>. De </a:t>
            </a:r>
            <a:r>
              <a:rPr lang="nl-NL" b="1" dirty="0">
                <a:latin typeface="Century Gothic"/>
                <a:ea typeface="Calibri"/>
                <a:cs typeface="Calibri"/>
              </a:rPr>
              <a:t>snelheid</a:t>
            </a:r>
            <a:r>
              <a:rPr lang="nl-NL" dirty="0">
                <a:latin typeface="Century Gothic"/>
                <a:ea typeface="Calibri"/>
                <a:cs typeface="Calibri"/>
              </a:rPr>
              <a:t> is er beperkt tot </a:t>
            </a:r>
            <a:r>
              <a:rPr lang="nl-NL" b="1" dirty="0">
                <a:latin typeface="Century Gothic"/>
                <a:ea typeface="Calibri"/>
                <a:cs typeface="Calibri"/>
              </a:rPr>
              <a:t>30 km/u</a:t>
            </a:r>
            <a:r>
              <a:rPr lang="nl-NL" dirty="0">
                <a:latin typeface="Century Gothic"/>
                <a:ea typeface="Calibri"/>
                <a:cs typeface="Calibri"/>
              </a:rPr>
              <a:t>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580DD69-DDCA-3C27-D097-6EA924251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53FDA16B-BE09-A565-5335-71063607B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74" y="193675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366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7D569-B853-DE2F-AA82-78B4E42CA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7B928C-13F6-3482-6F71-19736AF2C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7" y="28787"/>
            <a:ext cx="1170604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Mag je skaten op het voetpad?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A1722B-2641-3892-F0AD-E5C871F462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Ja, maar alleen als </a:t>
            </a:r>
            <a:r>
              <a:rPr lang="nl-NL">
                <a:solidFill>
                  <a:schemeClr val="accent1"/>
                </a:solidFill>
              </a:rPr>
              <a:t>je </a:t>
            </a:r>
            <a:r>
              <a:rPr lang="nl-NL" dirty="0">
                <a:solidFill>
                  <a:schemeClr val="accent1"/>
                </a:solidFill>
              </a:rPr>
              <a:t>niet sneller ga dan een voetganger.</a:t>
            </a:r>
          </a:p>
          <a:p>
            <a:pPr marL="0" indent="0">
              <a:buNone/>
            </a:pPr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Nee, </a:t>
            </a:r>
            <a:r>
              <a:rPr lang="nl-NL">
                <a:solidFill>
                  <a:schemeClr val="accent3"/>
                </a:solidFill>
              </a:rPr>
              <a:t>je </a:t>
            </a:r>
            <a:r>
              <a:rPr lang="nl-NL" dirty="0">
                <a:solidFill>
                  <a:schemeClr val="accent3"/>
                </a:solidFill>
              </a:rPr>
              <a:t>mag alleen skaten op het fietspad of de rijbaan.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FDD3578A-F113-995E-F7FA-8CF2A6A531F5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1D97A6D6-7461-A1B5-726B-0F09669B38B8}"/>
              </a:ext>
            </a:extLst>
          </p:cNvPr>
          <p:cNvSpPr txBox="1">
            <a:spLocks/>
          </p:cNvSpPr>
          <p:nvPr/>
        </p:nvSpPr>
        <p:spPr>
          <a:xfrm>
            <a:off x="5508951" y="4043786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CAF4664-4E2F-E750-5DCF-E9D0D0A1A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7B675522-9742-E73A-C3CF-4DE2E147B80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F27DF6F-3E5C-9B39-F5A1-8AB4B0DFC99F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8218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56F60-117C-6A71-41B3-4C40C7BEF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E62AF-BE05-56D9-E71E-C907B4AA7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200" b="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32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A. Ja, maar alleen als ik niet sneller ga </a:t>
            </a:r>
            <a:r>
              <a:rPr lang="nl-NL" sz="32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dan een voetganger.</a:t>
            </a:r>
            <a:endParaRPr lang="nl-BE" sz="3200" b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406D459-C672-AD7E-640F-D7A8BAFB55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Voor skates of een skateboard geldt deze regel:</a:t>
            </a:r>
          </a:p>
          <a:p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Ga je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sneller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stapvoets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? Dan moet je op het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fietspad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of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rijbaan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rijden.</a:t>
            </a:r>
          </a:p>
          <a:p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Ga je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stapvoets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? Dan volg je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regels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voor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voetgangers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en mag je op het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voetpad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67AFE04-2165-1F25-1B78-DEDE2C572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5" name="Tijdelijke aanduiding voor inhoud 9">
            <a:extLst>
              <a:ext uri="{FF2B5EF4-FFF2-40B4-BE49-F238E27FC236}">
                <a16:creationId xmlns:a16="http://schemas.microsoft.com/office/drawing/2014/main" id="{C8DB3614-8796-058E-D6C9-7C8E08E4F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99" y="227109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15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CBE35-3DCD-EAD5-1BCE-17FFCE0E2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E39792-1CB5-869C-FD73-39A52D7E2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06" y="96179"/>
            <a:ext cx="12192273" cy="1318306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Mag een kind van 6 jaar vooraan in de auto zitten?</a:t>
            </a:r>
            <a:endParaRPr lang="nl-BE" sz="360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186181-CA30-9C2B-2363-DB4D2CD993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Ja, als het kind in een aangepast kinderzitje zit.</a:t>
            </a:r>
          </a:p>
          <a:p>
            <a:pPr marL="0" indent="0">
              <a:buNone/>
            </a:pPr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Nee, een kind moet 12 jaar zijn voordat het vooraan mag zitten.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29EB4692-79EE-CDD9-31EF-2EC80AAFD6C6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E27D2F2A-9402-DCE8-7332-68E2CDEFBEF3}"/>
              </a:ext>
            </a:extLst>
          </p:cNvPr>
          <p:cNvSpPr txBox="1">
            <a:spLocks/>
          </p:cNvSpPr>
          <p:nvPr/>
        </p:nvSpPr>
        <p:spPr>
          <a:xfrm>
            <a:off x="5519242" y="3595211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34D7F4A-14AE-9DE7-2022-562E42A83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E92928A8-B3DD-3FD2-A63B-B3098B3A4D3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C93C1741-E74C-F58E-6751-ACAABA591E6F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912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7CD2F-1D16-4443-8E3E-3EF4F7D6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AE295-0050-8F67-3A5C-03380898E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A. Ja, als het kind in een aangepast</a:t>
            </a:r>
            <a:b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</a:br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kinderzitje zit.</a:t>
            </a:r>
            <a:endParaRPr lang="nl-BE" sz="3600" b="0" dirty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1560FD-D23F-24DB-B11C-53D3720EA9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Je mag kinderen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zowel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voorin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achterin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de auto vervoeren. Dat mag op elke leeftijd, zolang het kind in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aangepast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kinderzitje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zit en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gordel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draagt. </a:t>
            </a:r>
          </a:p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Heb je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zitje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dat je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tegen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de rijrichting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moet plaatsen? Dan moet je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frontale airbag uitschakelen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2F2E895-DE9E-FAEA-0EE2-B71C4EB7F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6" name="Tijdelijke aanduiding voor inhoud 8">
            <a:extLst>
              <a:ext uri="{FF2B5EF4-FFF2-40B4-BE49-F238E27FC236}">
                <a16:creationId xmlns:a16="http://schemas.microsoft.com/office/drawing/2014/main" id="{2DC9C845-AB55-F4D3-AE40-501523024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98" y="249005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783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7AA74-B2E7-18B1-4C09-FDFC92D9A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A2F05-44C1-61E1-E7B6-07723C43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24730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Vanaf welke leeftijd kan een kind alleen naar school fietsen?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30C39D-8D0F-FCB4-CB2C-19A6ABE469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Vanaf 11 jaar.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Wanneer je als ouder vindt dat je kind er klaar voor is.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F962EA42-332D-68BB-5319-F9509BBA0469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56D791E8-824C-03BE-37CA-881E8346489E}"/>
              </a:ext>
            </a:extLst>
          </p:cNvPr>
          <p:cNvSpPr txBox="1">
            <a:spLocks/>
          </p:cNvSpPr>
          <p:nvPr/>
        </p:nvSpPr>
        <p:spPr>
          <a:xfrm>
            <a:off x="5508951" y="3181160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F5336FE-8656-A2A3-017B-5931CFEA9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6934F0C4-6CCA-FDC3-603A-D071124747B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1143C0A5-C598-0BFF-FB08-EA79AF83FC15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611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46759-CAFA-5143-3ABE-618BBAA9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65C7F0-E47D-81F4-7C8D-AA75D137CE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150" y="2343377"/>
            <a:ext cx="11315210" cy="3008312"/>
          </a:xfrm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De meeste kinderen kunnen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pas tussen 12 en 14 jaar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veilig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alleen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in het verkeer fietsen. Kinderen jonger dan 10 jaar schatten verkeerssituaties vaak fout in. Die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leeftijd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is enkel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richtlijn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 Ook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andere factoren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spelen een rol, zoals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maturiteit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van het kind,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ervaring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in het verkeer en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verkeersdrukte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op het traject.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947D602-B494-47C1-1F4C-CFB21F0D5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6B2B641-524F-307A-A171-443C4DE7B07F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B. Wanneer je als ouder vindt dat je</a:t>
            </a:r>
            <a:endParaRPr lang="en-US">
              <a:solidFill>
                <a:schemeClr val="bg1"/>
              </a:solidFill>
            </a:endParaRPr>
          </a:p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kind er klaar voor is.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2" name="Tijdelijke aanduiding voor inhoud 8">
            <a:extLst>
              <a:ext uri="{FF2B5EF4-FFF2-40B4-BE49-F238E27FC236}">
                <a16:creationId xmlns:a16="http://schemas.microsoft.com/office/drawing/2014/main" id="{A57DB392-B143-EBAA-3B1D-7A4322889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2" y="227109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94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48570-9DA0-DE51-F4DE-0CB8D4D81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A06720-54E0-7581-E4F2-8B4F66B3B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7" y="70961"/>
            <a:ext cx="1170604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Mag je als autobestuurder over een fietssuggestiestrook rijden?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3A6F2C-CB3A-CCDF-B001-3244BB1A4B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Ja</a:t>
            </a:r>
          </a:p>
          <a:p>
            <a:pPr marL="0" indent="0">
              <a:buNone/>
            </a:pPr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Nee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FA162CC5-896F-CA0C-E96A-020A6F4A9741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341745BD-E9B4-65A2-3117-26B9889D0BEC}"/>
              </a:ext>
            </a:extLst>
          </p:cNvPr>
          <p:cNvSpPr txBox="1">
            <a:spLocks/>
          </p:cNvSpPr>
          <p:nvPr/>
        </p:nvSpPr>
        <p:spPr>
          <a:xfrm>
            <a:off x="5508951" y="3189786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8A45ACD4-065E-840C-0F42-05EC68D2D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BDE00F09-A737-1602-586D-4EDBDB649F0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91770E27-79AE-B4F9-A12F-AB395A486406}"/>
              </a:ext>
            </a:extLst>
          </p:cNvPr>
          <p:cNvCxnSpPr>
            <a:cxnSpLocks/>
          </p:cNvCxnSpPr>
          <p:nvPr/>
        </p:nvCxnSpPr>
        <p:spPr>
          <a:xfrm>
            <a:off x="-20582" y="14741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1200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AA67E-08BE-B747-344C-B3F15410E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631407-5BE6-91C7-A9EA-07BAFF315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A. Ja</a:t>
            </a:r>
            <a:endParaRPr lang="nl-BE" sz="3600" b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179ADD-E1EB-80C5-A612-C0F9D0FC5B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/>
                <a:cs typeface="Calibri"/>
              </a:rPr>
              <a:t>Als een straat niet breed genoeg is voor fietspaden, legt men soms </a:t>
            </a:r>
            <a:r>
              <a:rPr lang="nl-NL" b="1" dirty="0">
                <a:latin typeface="Century Gothic"/>
                <a:ea typeface="Calibri"/>
                <a:cs typeface="Calibri"/>
              </a:rPr>
              <a:t>fietssuggestiestroken</a:t>
            </a:r>
            <a:r>
              <a:rPr lang="nl-NL" dirty="0">
                <a:latin typeface="Century Gothic"/>
                <a:ea typeface="Calibri"/>
                <a:cs typeface="Calibri"/>
              </a:rPr>
              <a:t> aan. Die hebben een andere kleur dan de rijbaan.</a:t>
            </a:r>
          </a:p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In tegenstelling tot een fietspad maken ze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deel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uit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van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rijbaan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 Daarom mogen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andere bestuurders er ook over rijden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9E209F5-6506-7CF6-001A-3433BEBB5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5" name="Tijdelijke aanduiding voor inhoud 9">
            <a:extLst>
              <a:ext uri="{FF2B5EF4-FFF2-40B4-BE49-F238E27FC236}">
                <a16:creationId xmlns:a16="http://schemas.microsoft.com/office/drawing/2014/main" id="{F096E253-726A-7B1D-3903-C3B3C5AF2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97" y="249004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746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B821B-011B-2185-F3B0-542EE87113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6A86A-C3CB-BE33-8846-DA8A22EF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0" y="79587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Je wil als fietser oversteken aan deze fietsoversteekplaats. Welke stelling is juist?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216D7A-A965-53EB-B5B5-78081C9077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De aankomende bestuurders moeten mij voorrang geven.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Ik moet voorrang geven aan de aankomende bestuurders.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233A6B19-CF9A-E101-41C7-ECABD0B5E750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791BF8CE-DAAB-5543-168A-37648B5FCEEC}"/>
              </a:ext>
            </a:extLst>
          </p:cNvPr>
          <p:cNvSpPr txBox="1">
            <a:spLocks/>
          </p:cNvSpPr>
          <p:nvPr/>
        </p:nvSpPr>
        <p:spPr>
          <a:xfrm>
            <a:off x="5508951" y="3612479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4676E9A-6308-DB11-B486-E6CF4CFA5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C7B6A11C-2622-1378-A466-472DAEA255E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F5B74FFC-83CF-1D05-0102-282E90D9F405}"/>
              </a:ext>
            </a:extLst>
          </p:cNvPr>
          <p:cNvCxnSpPr>
            <a:cxnSpLocks/>
          </p:cNvCxnSpPr>
          <p:nvPr/>
        </p:nvCxnSpPr>
        <p:spPr>
          <a:xfrm>
            <a:off x="-20582" y="1481415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6497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5F1B2C-CCDE-0DEE-E24E-2900A45A0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71A7E-4F0B-DF2D-792A-7E2088824B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Op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fietsoversteekplaats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(met witte blokken)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moeten fietsers voorrang geven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 Dat is anders dan bij een zebrapad, waar voetgangers wel voorrang krijgen.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88255CB-7928-B991-E5D7-A086AEF57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C9B1FBC-B789-04E8-BDD7-99950E97FDDC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B. Ik moet voorrang geven aan de</a:t>
            </a:r>
            <a:endParaRPr lang="en-US">
              <a:solidFill>
                <a:schemeClr val="bg1"/>
              </a:solidFill>
              <a:latin typeface="Century Gothic"/>
            </a:endParaRPr>
          </a:p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aankomende bestuurders.</a:t>
            </a:r>
            <a:endParaRPr lang="nl-NL">
              <a:solidFill>
                <a:schemeClr val="bg1"/>
              </a:solidFill>
              <a:latin typeface="Century Gothic"/>
            </a:endParaRPr>
          </a:p>
        </p:txBody>
      </p:sp>
      <p:pic>
        <p:nvPicPr>
          <p:cNvPr id="6" name="Tijdelijke aanduiding voor inhoud 9">
            <a:extLst>
              <a:ext uri="{FF2B5EF4-FFF2-40B4-BE49-F238E27FC236}">
                <a16:creationId xmlns:a16="http://schemas.microsoft.com/office/drawing/2014/main" id="{B521305D-5AFB-2835-F7D5-CA4DAB661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1" y="231753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98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C9767-82A4-785E-B6EF-EC660F278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19555-DEC8-B5EF-1D61-1C2EFB5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1" y="0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Wie moet hier voorrang geven?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941C0E-F5D6-3A6D-B32B-A2B2A4535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De voetganger moet voorrang geven aan de fietser.</a:t>
            </a:r>
          </a:p>
          <a:p>
            <a:pPr marL="0" indent="0">
              <a:buNone/>
            </a:pPr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De fietser moet voorrang geven aan de voetganger.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653F76EE-C5F6-991E-BBEA-C6BFE1ED159F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25CDAC31-1644-8286-2BA0-EF6C1F31DB29}"/>
              </a:ext>
            </a:extLst>
          </p:cNvPr>
          <p:cNvSpPr txBox="1">
            <a:spLocks/>
          </p:cNvSpPr>
          <p:nvPr/>
        </p:nvSpPr>
        <p:spPr>
          <a:xfrm>
            <a:off x="5508951" y="3593302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A027D8BB-6757-7677-56D9-B3C6E9117AE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13EDE9F-CD15-9819-22F1-8B16BE78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C6F7175E-8A98-354E-6AD5-864A3A972C9A}"/>
              </a:ext>
            </a:extLst>
          </p:cNvPr>
          <p:cNvCxnSpPr>
            <a:cxnSpLocks/>
          </p:cNvCxnSpPr>
          <p:nvPr/>
        </p:nvCxnSpPr>
        <p:spPr>
          <a:xfrm>
            <a:off x="0" y="1350292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4778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CAF0-653D-3329-C2EB-2AEBA972E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204AF-6715-A199-5CBD-5433FC51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0" y="86844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Mag een kind van 12 jaar met een elektrische step rijden?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C710B96-232C-27DE-08FB-8A70820EFC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Ja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Nee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10D0A203-04DF-0475-E39E-A5132C6082D2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02D3492-E411-22E2-BE66-DD0A405D0BD6}"/>
              </a:ext>
            </a:extLst>
          </p:cNvPr>
          <p:cNvSpPr txBox="1">
            <a:spLocks/>
          </p:cNvSpPr>
          <p:nvPr/>
        </p:nvSpPr>
        <p:spPr>
          <a:xfrm>
            <a:off x="5508951" y="3181160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24F2B161-1680-4F47-DA57-72F61F1C7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8039E1C6-77CC-A6C2-37E4-32197A0838D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9306" y="2189163"/>
            <a:ext cx="4491037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CFA92708-3679-1250-72C5-811ABE41C2D1}"/>
              </a:ext>
            </a:extLst>
          </p:cNvPr>
          <p:cNvCxnSpPr>
            <a:cxnSpLocks/>
          </p:cNvCxnSpPr>
          <p:nvPr/>
        </p:nvCxnSpPr>
        <p:spPr>
          <a:xfrm>
            <a:off x="-20582" y="1517701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081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41323-5AD0-2AE5-2D7E-4352DAD1F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2748B44-8CE8-9116-B5C6-AE05241AA8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Je moet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minstens 16 jaar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zijn om met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e-step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in het verkeer te rijden. Met een e-step mag je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maximaal 25 km/u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rijden en je mag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geen passagiers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vervoeren. Pas je snelheid en rijgedrag altijd aan </a:t>
            </a:r>
            <a:r>
              <a:rPr lang="nl-NL" dirty="0" err="1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aan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de situatie.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DAFB7BE-23E4-A51E-C88A-4A23839D9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96F0228A-56F2-23DF-7C1A-80E4B0A9DDD5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B. Nee</a:t>
            </a:r>
          </a:p>
        </p:txBody>
      </p:sp>
      <p:pic>
        <p:nvPicPr>
          <p:cNvPr id="2" name="Tijdelijke aanduiding voor inhoud 8">
            <a:extLst>
              <a:ext uri="{FF2B5EF4-FFF2-40B4-BE49-F238E27FC236}">
                <a16:creationId xmlns:a16="http://schemas.microsoft.com/office/drawing/2014/main" id="{74CF8ACB-2D1E-13D7-A286-3E012BBEC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11" y="239403"/>
            <a:ext cx="27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567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F4FAE-06F0-2CEC-2BD8-4EB9E97C0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0F52E-0E74-CE65-FE6E-2973EC0F5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395" y="37413"/>
            <a:ext cx="1170604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Wanneer moet je als voetganger het zebrapad gebruiken om over te steken?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748BABE-6C1D-B7E8-0716-D16DB40035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Als het zebrapad zich op minder dan 20 meter bevindt.</a:t>
            </a:r>
          </a:p>
          <a:p>
            <a:pPr marL="0" indent="0">
              <a:buNone/>
            </a:pPr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Nooit, maar dan moet je voorrang geven aan het andere verkeer.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0D0F41AE-57C7-E267-9B7F-3A7161E4FF74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9C06345E-4843-B891-2E5E-ECD1C59BF8CF}"/>
              </a:ext>
            </a:extLst>
          </p:cNvPr>
          <p:cNvSpPr txBox="1">
            <a:spLocks/>
          </p:cNvSpPr>
          <p:nvPr/>
        </p:nvSpPr>
        <p:spPr>
          <a:xfrm>
            <a:off x="5508951" y="3595224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F6639233-665C-9581-8C02-1AC230BA1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A26B65BC-9D3D-1379-77CC-97240EB161B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93BB2F5B-7AE9-1D98-A327-6605E5D66A12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3370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ADEC-1945-6B2D-1C6E-95167F215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8B3233-9DBF-E384-E038-4F952695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A. Als het zebrapad zich op minder</a:t>
            </a:r>
            <a:b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</a:br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dan 20 </a:t>
            </a:r>
            <a: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meter bevindt.</a:t>
            </a:r>
            <a:endParaRPr lang="nl-BE" sz="3600" b="0" dirty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E147FD6-343C-58E5-7FF0-C6DE991C0D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/>
                <a:cs typeface="Calibri"/>
              </a:rPr>
              <a:t>Ligt er op </a:t>
            </a:r>
            <a:r>
              <a:rPr lang="nl-NL" b="1" dirty="0">
                <a:latin typeface="Century Gothic"/>
                <a:ea typeface="Calibri"/>
                <a:cs typeface="Calibri"/>
              </a:rPr>
              <a:t>minder dan 20 meter </a:t>
            </a:r>
            <a:r>
              <a:rPr lang="nl-NL" dirty="0">
                <a:latin typeface="Century Gothic"/>
                <a:ea typeface="Calibri"/>
                <a:cs typeface="Calibri"/>
              </a:rPr>
              <a:t>een </a:t>
            </a:r>
            <a:r>
              <a:rPr lang="nl-NL" b="1" dirty="0">
                <a:latin typeface="Century Gothic"/>
                <a:ea typeface="Calibri"/>
                <a:cs typeface="Calibri"/>
              </a:rPr>
              <a:t>zebrapad</a:t>
            </a:r>
            <a:r>
              <a:rPr lang="nl-NL" dirty="0">
                <a:latin typeface="Century Gothic"/>
                <a:ea typeface="Calibri"/>
                <a:cs typeface="Calibri"/>
              </a:rPr>
              <a:t>?</a:t>
            </a:r>
          </a:p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Dan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moet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je dat gebruiken om over te steken.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BEF4E22-0628-71EB-69E6-D7230B602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6" name="Tijdelijke aanduiding voor inhoud 8">
            <a:extLst>
              <a:ext uri="{FF2B5EF4-FFF2-40B4-BE49-F238E27FC236}">
                <a16:creationId xmlns:a16="http://schemas.microsoft.com/office/drawing/2014/main" id="{5398839D-A8C8-942B-E2BF-EA98BA006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96" y="256655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42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D5033-DDC4-437A-F78A-D77CE9E6C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872367-3E95-1414-1BDA-42E286A56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0" y="49783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Mag een kind op het voetpad fietsen?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8384C78-D6A0-7AF0-1101-37E38C8E48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Nee, niemand mag op het voetpad fietsen, ook kinderen niet.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Ja, tot </a:t>
            </a:r>
            <a:r>
              <a:rPr lang="nl-NL">
                <a:solidFill>
                  <a:schemeClr val="accent3"/>
                </a:solidFill>
              </a:rPr>
              <a:t>en met 9</a:t>
            </a:r>
            <a:r>
              <a:rPr lang="nl-NL" dirty="0">
                <a:solidFill>
                  <a:schemeClr val="accent3"/>
                </a:solidFill>
              </a:rPr>
              <a:t> jaar.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FBE61493-DC34-CF7F-79D4-786D2F755BE1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ECD5746A-EEA2-401B-3D69-20C6A0217803}"/>
              </a:ext>
            </a:extLst>
          </p:cNvPr>
          <p:cNvSpPr txBox="1">
            <a:spLocks/>
          </p:cNvSpPr>
          <p:nvPr/>
        </p:nvSpPr>
        <p:spPr>
          <a:xfrm>
            <a:off x="5508951" y="403514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49C1F61-5855-EF83-0DB2-066EADAD0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A3414256-3DEB-794C-5B56-D1947140EB0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75811F6-6DD1-5A32-C7CC-6FF6736DC321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43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9F5DA-39DA-DDFE-932C-8993F734D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0F3395-1C6B-AD36-E894-9EBB04C144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/>
                <a:cs typeface="Calibri"/>
              </a:rPr>
              <a:t>Kinderen tot en met </a:t>
            </a:r>
            <a:r>
              <a:rPr lang="nl-NL" b="1" dirty="0">
                <a:latin typeface="Century Gothic"/>
                <a:ea typeface="Calibri"/>
                <a:cs typeface="Calibri"/>
              </a:rPr>
              <a:t>9 jaar </a:t>
            </a:r>
            <a:r>
              <a:rPr lang="nl-NL" dirty="0">
                <a:latin typeface="Century Gothic"/>
                <a:ea typeface="Calibri"/>
                <a:cs typeface="Calibri"/>
              </a:rPr>
              <a:t>mogen op het </a:t>
            </a:r>
            <a:r>
              <a:rPr lang="nl-NL" b="1" dirty="0">
                <a:latin typeface="Century Gothic"/>
                <a:ea typeface="Calibri"/>
                <a:cs typeface="Calibri"/>
              </a:rPr>
              <a:t>voetpad</a:t>
            </a:r>
            <a:r>
              <a:rPr lang="nl-NL" dirty="0">
                <a:latin typeface="Century Gothic"/>
                <a:ea typeface="Calibri"/>
                <a:cs typeface="Calibri"/>
              </a:rPr>
              <a:t> of op de verhoogde </a:t>
            </a:r>
            <a:r>
              <a:rPr lang="nl-NL" b="1" dirty="0">
                <a:latin typeface="Century Gothic"/>
                <a:ea typeface="Calibri"/>
                <a:cs typeface="Calibri"/>
              </a:rPr>
              <a:t>berm</a:t>
            </a:r>
            <a:r>
              <a:rPr lang="nl-NL" dirty="0">
                <a:latin typeface="Century Gothic"/>
                <a:ea typeface="Calibri"/>
                <a:cs typeface="Calibri"/>
              </a:rPr>
              <a:t> fietsen, zelfs als er een fietspad is. Ze moeten er wel voor zorgen dat ze andere weggebruikers niet in gevaar brengen.</a:t>
            </a:r>
            <a:endParaRPr lang="nl-BE" dirty="0">
              <a:latin typeface="Century Gothic"/>
              <a:ea typeface="Calibri"/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7D44A05-ECF6-D037-7974-AE562B19D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78E9586-E913-8211-EDD8-3A350E256E9E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B. Ja, tot en met 9 jaar.</a:t>
            </a:r>
          </a:p>
        </p:txBody>
      </p:sp>
      <p:pic>
        <p:nvPicPr>
          <p:cNvPr id="6" name="Tijdelijke aanduiding voor inhoud 9">
            <a:extLst>
              <a:ext uri="{FF2B5EF4-FFF2-40B4-BE49-F238E27FC236}">
                <a16:creationId xmlns:a16="http://schemas.microsoft.com/office/drawing/2014/main" id="{993495DE-22FF-3808-8537-CF3C9FE7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4" y="240379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802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CD0F8-BD57-A482-B914-179CE1208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E345C0-4757-F91D-A931-83057B25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0" y="118568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Het is maandag 9.10 uur in de ochtend. </a:t>
            </a:r>
            <a:b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</a:br>
            <a:r>
              <a:rPr lang="nl-NL" sz="380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Hoe </a:t>
            </a:r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stel je je parkeerschijf in?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AC368FD-502F-E882-9CB7-7C538E8B57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Je zet het pijltje op 9.00 uur.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Je zet het pijltje op 9.30 uur.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54F2F460-BF71-400B-FD5B-57DF9B9DE81A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60FDB970-42EE-E116-C3A0-4649FD0286B5}"/>
              </a:ext>
            </a:extLst>
          </p:cNvPr>
          <p:cNvSpPr txBox="1">
            <a:spLocks/>
          </p:cNvSpPr>
          <p:nvPr/>
        </p:nvSpPr>
        <p:spPr>
          <a:xfrm>
            <a:off x="5519242" y="3172534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37522E0-F80D-92FC-2507-D2268B8C2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0558F341-80C1-002C-B52A-4AE77149161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9306" y="2189163"/>
            <a:ext cx="4491037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9A673887-73CC-20CB-E3E3-AA270AE6958D}"/>
              </a:ext>
            </a:extLst>
          </p:cNvPr>
          <p:cNvCxnSpPr>
            <a:cxnSpLocks/>
          </p:cNvCxnSpPr>
          <p:nvPr/>
        </p:nvCxnSpPr>
        <p:spPr>
          <a:xfrm>
            <a:off x="-20582" y="15249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131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54180-B3F7-C8D0-C5F2-A9FA2D4B4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0D1DBC-D70E-EA52-6C95-AC3E554816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/>
                <a:cs typeface="Calibri"/>
              </a:rPr>
              <a:t>Zet het </a:t>
            </a:r>
            <a:r>
              <a:rPr lang="nl-NL" b="1" dirty="0">
                <a:latin typeface="Century Gothic"/>
                <a:ea typeface="Calibri"/>
                <a:cs typeface="Calibri"/>
              </a:rPr>
              <a:t>pijltje</a:t>
            </a:r>
            <a:r>
              <a:rPr lang="nl-NL" dirty="0">
                <a:latin typeface="Century Gothic"/>
                <a:ea typeface="Calibri"/>
                <a:cs typeface="Calibri"/>
              </a:rPr>
              <a:t> op het </a:t>
            </a:r>
            <a:r>
              <a:rPr lang="nl-NL" b="1" dirty="0">
                <a:latin typeface="Century Gothic"/>
                <a:ea typeface="Calibri"/>
                <a:cs typeface="Calibri"/>
              </a:rPr>
              <a:t>eerste streepje dat volgt op je uur van aankomst</a:t>
            </a:r>
            <a:r>
              <a:rPr lang="nl-NL" dirty="0">
                <a:latin typeface="Century Gothic"/>
                <a:ea typeface="Calibri"/>
                <a:cs typeface="Calibri"/>
              </a:rPr>
              <a:t>. Kom je aan om 9.10 uur? Dan zet je het pijltje </a:t>
            </a:r>
            <a:endParaRPr lang="nl-BE" dirty="0">
              <a:latin typeface="Century Gothic"/>
              <a:ea typeface="Calibri"/>
              <a:cs typeface="Calibri"/>
            </a:endParaRPr>
          </a:p>
          <a:p>
            <a:pPr marL="0" indent="0">
              <a:buNone/>
            </a:pPr>
            <a:r>
              <a:rPr lang="nl-NL" dirty="0">
                <a:latin typeface="Century Gothic"/>
                <a:ea typeface="Calibri"/>
                <a:cs typeface="Calibri"/>
              </a:rPr>
              <a:t>op 9.30 uur.</a:t>
            </a:r>
            <a:endParaRPr lang="nl-BE" dirty="0">
              <a:latin typeface="Century Gothic"/>
              <a:ea typeface="Calibri"/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33CCD97-8CED-E58A-5891-19E4B692A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E7EB41A-33BE-59BC-E320-0B8CC6BE0D77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 B. Je zet het pijltje op 9.30 uur.</a:t>
            </a:r>
          </a:p>
        </p:txBody>
      </p:sp>
      <p:pic>
        <p:nvPicPr>
          <p:cNvPr id="2" name="Tijdelijke aanduiding voor inhoud 8">
            <a:extLst>
              <a:ext uri="{FF2B5EF4-FFF2-40B4-BE49-F238E27FC236}">
                <a16:creationId xmlns:a16="http://schemas.microsoft.com/office/drawing/2014/main" id="{E0A02AD3-7535-72BE-0DB1-3F2CE0631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4" y="283509"/>
            <a:ext cx="27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34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2CDAD-70D2-D6D0-302F-E95ADEAE8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D55DD-83C3-0D49-55B3-6C84952CE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7" y="25878"/>
            <a:ext cx="1170604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Welke regel geldt in een kiss &amp; </a:t>
            </a:r>
            <a:r>
              <a:rPr lang="nl-NL" sz="3800" dirty="0" err="1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ride</a:t>
            </a:r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-zone?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D12FEE-9875-6D04-DF1F-760A79CEB9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Je mag even stoppen. Je kind stapt zelf uit en gaat de school binnen.</a:t>
            </a:r>
          </a:p>
          <a:p>
            <a:pPr marL="0" indent="0">
              <a:buNone/>
            </a:pPr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Je mag 10 minuten parkeren en je kind afzetten op de speelplaats.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BFEC9ACF-23AA-980F-A82D-D7CBEA9D9720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7A98B73D-A147-F9F1-B234-6D3E63679ACD}"/>
              </a:ext>
            </a:extLst>
          </p:cNvPr>
          <p:cNvSpPr txBox="1">
            <a:spLocks/>
          </p:cNvSpPr>
          <p:nvPr/>
        </p:nvSpPr>
        <p:spPr>
          <a:xfrm>
            <a:off x="5508951" y="3821807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21E6737-6388-6A02-B38C-8681D6CB9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94059572-82F7-9E36-A8AB-313DD49F905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06DABEE1-080B-0E4E-701C-3DAE6D8F548F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4226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AB8A8-940F-3FAC-9BA0-560D91B1D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654A0-D15D-2952-BE4A-48C1B8E41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 fontScale="90000"/>
          </a:bodyPr>
          <a:lstStyle/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A. Je mag even stoppen. Je kind stapt zelf</a:t>
            </a:r>
            <a:b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</a:br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uit en gaat de school binnen.</a:t>
            </a:r>
            <a:endParaRPr lang="nl-BE" sz="3600" b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2BBC46-C58C-56DE-8D54-D43946CFA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Een kiss &amp; </a:t>
            </a:r>
            <a:r>
              <a:rPr lang="nl-NL" dirty="0" err="1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-zone is een plaats waar voertuigen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kort stoppen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om iemand af te zetten of op te halen.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Bestuurders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moeten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bij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het voertuig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blijven. Ze moeten het op elk moment kunnen verplaatsen en mogen het dus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niet achterlaten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48CA51F-2A18-1C0E-AB8B-BE4F76099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68BE6C2-2D6B-2BFD-93F3-D61C977B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8" y="274883"/>
            <a:ext cx="270916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11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1D523-F75D-715C-A407-DABCF9C3F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A65C49-09A1-FA06-047E-6DA0576BB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872" y="365125"/>
            <a:ext cx="8725488" cy="1325563"/>
          </a:xfr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B. De fietser moet voorrang geven</a:t>
            </a:r>
            <a:b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</a:br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aan de voetganger.</a:t>
            </a:r>
            <a:endParaRPr lang="nl-BE" sz="3600" b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FC2E427-B46B-F878-4125-B255B9B1D4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Het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zebrapad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loopt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over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het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fietspad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fietser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moet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voorrang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geven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aan de voetganger en wachten. De voetganger mag verder stappen.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408648-A539-8B85-9D33-17C1CF128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5" name="Tijdelijke aanduiding voor inhoud 9">
            <a:extLst>
              <a:ext uri="{FF2B5EF4-FFF2-40B4-BE49-F238E27FC236}">
                <a16:creationId xmlns:a16="http://schemas.microsoft.com/office/drawing/2014/main" id="{14D5E834-43C9-EA62-3F95-2D415CF7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01" y="196917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107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802-C15B-1811-5DCA-A68E44E06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2B20B6-9C9B-F81C-BECF-7B31F76D1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977" y="31895"/>
            <a:ext cx="1170604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Mag je op een tweerichtingsfietspad met 3 naast elkaar fietsen?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3AA723-C10B-0218-4D85-1E3A4EC2E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Ja, maar als er een tegenligger aankomt, moet je plaats maken.</a:t>
            </a:r>
          </a:p>
          <a:p>
            <a:pPr marL="0" indent="0">
              <a:buNone/>
            </a:pPr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Nee, je mag niet meer dan de helft van het fietspad gebruiken.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D5C480D6-4686-7926-A4D2-629E4072E96A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AF5FB62F-1908-428C-C128-1B4CEEC8C6DB}"/>
              </a:ext>
            </a:extLst>
          </p:cNvPr>
          <p:cNvSpPr txBox="1">
            <a:spLocks/>
          </p:cNvSpPr>
          <p:nvPr/>
        </p:nvSpPr>
        <p:spPr>
          <a:xfrm>
            <a:off x="5508951" y="3821807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714388B-218D-EC95-DCBC-7E810492D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29937501-75E1-37B4-3EDA-0253855A32B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ED99A0B1-FC93-D745-28E9-043CB7D23B5C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3674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6496D-3955-5CB6-CB7F-85D5920BB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F1EF14-6901-4DAA-1EC5-6304165CC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A. Ja, maar als er een tegenligger</a:t>
            </a:r>
            <a:b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</a:br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aankomt, moet je plaats maken.</a:t>
            </a:r>
            <a:endParaRPr lang="nl-BE" sz="3600" dirty="0">
              <a:solidFill>
                <a:schemeClr val="bg1"/>
              </a:solidFill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E470A1-9B94-23E1-E900-23F632DEAD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Op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tweerichtingsfietspad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mag je met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meer dan 2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naast elkaar fietsen. Je moet ook niet altijd rechts rijden. Je mag de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volledige breedte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van het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fietspad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gebruiken,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zolang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niemand hindert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of in gevaar brengt.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2A450F8-5AC8-EDF0-E29F-B7A1F631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5" name="Tijdelijke aanduiding voor inhoud 8">
            <a:extLst>
              <a:ext uri="{FF2B5EF4-FFF2-40B4-BE49-F238E27FC236}">
                <a16:creationId xmlns:a16="http://schemas.microsoft.com/office/drawing/2014/main" id="{F86B5256-949B-8E2F-9D27-FB65CD8B9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8" y="261613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487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8672F7-491A-35D3-0016-7348540F5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58B549-2400-CB55-7ABD-227D0E4CF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0" y="31895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Staat de auto correct geparkeerd?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1A913C-F313-0AE4-F88C-D9482FC00E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Ja, voorbij een zebrapad mag je parkeren. 5 meter ervoor niet.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Nee, je moet minstens 5 meter voor en achter een zebrapad vrij laten.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1FC726C1-C673-3C9D-01B6-C6B503BC9CC6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C43801FA-FB92-3052-076D-E09A70368D62}"/>
              </a:ext>
            </a:extLst>
          </p:cNvPr>
          <p:cNvSpPr txBox="1">
            <a:spLocks/>
          </p:cNvSpPr>
          <p:nvPr/>
        </p:nvSpPr>
        <p:spPr>
          <a:xfrm>
            <a:off x="5508951" y="3819515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FD6C239-603A-0604-6608-D01385F31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DD99D44-DC85-40BD-56F2-789E7D4551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17"/>
          <a:stretch>
            <a:fillRect/>
          </a:stretch>
        </p:blipFill>
        <p:spPr>
          <a:xfrm>
            <a:off x="809899" y="2189429"/>
            <a:ext cx="4503670" cy="2995200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79B9C5AC-DC55-8C13-6062-A37FBB00EFFB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09200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167E-1369-B3B4-31B9-0A7CBDABC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B622F-8A18-ED59-8792-999411634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A. Ja, voorbij een zebrapad mag je parkeren. 5 meter ervoor niet.</a:t>
            </a:r>
            <a:endParaRPr lang="nl-BE" sz="3600" b="0" dirty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113A52-4F93-9876-95C9-EBFB7718EC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Je mag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niet stilstaan of parkeren op een zebrapad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 Dat verbod geldt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ook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binnen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5 meter voor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het zebrapad. Voorbij het zebrapad mag je wel stilstaan en parkeren. Sta je vlak voor een zebrapad, dan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zien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bestuurders overstekende voetgangers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minder goed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 Dat kan gevaarlijk zijn.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7961BE-10E3-07D0-3042-509F148A4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6BF60F8-CC97-8638-68DF-3436BEE878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17"/>
          <a:stretch>
            <a:fillRect/>
          </a:stretch>
        </p:blipFill>
        <p:spPr>
          <a:xfrm>
            <a:off x="215173" y="190953"/>
            <a:ext cx="270653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507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3CDB3-1367-0F47-E91A-6132D1826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78A8CE-4227-FB78-06A0-01B81E44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0" y="31895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Mag je even stilstaan op het voetpad om je kind te laten uitstappen?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6AE3A6F-7C14-F582-0A10-332424C323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Ja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Nee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12D6C5F8-478E-36CB-C8EE-3E97D598A47C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47D306E9-6EC7-10CF-C894-10DFF59A97C7}"/>
              </a:ext>
            </a:extLst>
          </p:cNvPr>
          <p:cNvSpPr txBox="1">
            <a:spLocks/>
          </p:cNvSpPr>
          <p:nvPr/>
        </p:nvSpPr>
        <p:spPr>
          <a:xfrm>
            <a:off x="5519242" y="3172534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0DE70CB8-0173-B79D-6799-D2F1DCAF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AE6FF382-88FA-8082-9963-4815198FF1D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2053" r="5326"/>
          <a:stretch>
            <a:fillRect/>
          </a:stretch>
        </p:blipFill>
        <p:spPr>
          <a:xfrm>
            <a:off x="792480" y="2189163"/>
            <a:ext cx="4502331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CDF5A08D-D1E4-612E-8537-024FE24F9481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97013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E00F2-B4C1-11B5-E068-5CD31013C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5F308A-AFCE-ED4C-5542-41804B70AD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Stilstaan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betekent dat je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kort stopt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om iemand te laten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in- of uitstappen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of om iets te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laden of lossen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 Je mag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niet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stilstaan of parkeren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op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onder andere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voetpad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,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fietspad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of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oversteekplaats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voor voetgangers of fietsers.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3A33B1A-A0AC-D8C8-C31B-79F934AB3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726BB60-D90E-AE22-A44C-21079AD9B9B5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8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B. Nee</a:t>
            </a:r>
          </a:p>
        </p:txBody>
      </p:sp>
      <p:pic>
        <p:nvPicPr>
          <p:cNvPr id="7" name="Tijdelijke aanduiding voor inhoud 9">
            <a:extLst>
              <a:ext uri="{FF2B5EF4-FFF2-40B4-BE49-F238E27FC236}">
                <a16:creationId xmlns:a16="http://schemas.microsoft.com/office/drawing/2014/main" id="{91ACC64B-F9BA-F2E1-1FC4-13B44B6A60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53" r="5326"/>
          <a:stretch>
            <a:fillRect/>
          </a:stretch>
        </p:blipFill>
        <p:spPr>
          <a:xfrm>
            <a:off x="214374" y="273804"/>
            <a:ext cx="270679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18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F3F70-C831-6F4C-55A7-E905AEC0C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49ED48-C0A5-CC8D-63E4-42ECA3C8D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49" y="43237"/>
            <a:ext cx="11764102" cy="130379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sz="30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De bakfiets rijdt in een straat met beperkt eenrichtingsverkeer. Mag hij ook in de andere richting rijden?</a:t>
            </a:r>
            <a:endParaRPr lang="nl-BE" sz="30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7322929-98BA-56F4-265F-5FF2B3EA1E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Ja</a:t>
            </a:r>
          </a:p>
          <a:p>
            <a:pPr marL="0" indent="0">
              <a:buNone/>
            </a:pPr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Nee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4FC20571-FC2D-D193-5229-6196DF37D70A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33A11DC8-5B6B-9A7C-3A40-F33857F64D66}"/>
              </a:ext>
            </a:extLst>
          </p:cNvPr>
          <p:cNvSpPr txBox="1">
            <a:spLocks/>
          </p:cNvSpPr>
          <p:nvPr/>
        </p:nvSpPr>
        <p:spPr>
          <a:xfrm>
            <a:off x="5508951" y="318608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FA96582-48E3-65A1-8A40-E8CD9C97F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157D3463-4F12-9056-64F1-6BA74CCB67F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AE849E7A-4ACB-3860-89C6-34B533175D6E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2907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4DE57-0D7A-E55D-8B26-FE0162731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494FDC-C754-1B36-49A9-999C33EC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A. Ja</a:t>
            </a:r>
            <a:endParaRPr lang="nl-BE" sz="3600" b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ABD52A-080B-1643-2756-C4E547CD12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Bakfietsen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met 2, 3 of 4 wielen die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niet breder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zijn dan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1 meter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, gelden volgens de wegcode als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fietsen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 Ze mogen dus ook tegen de rijrichting in rijden waar dat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voor fietsers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toegelaten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F4B2C7-3DA9-3372-8F0F-92228BC1E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6" name="Tijdelijke aanduiding voor inhoud 9">
            <a:extLst>
              <a:ext uri="{FF2B5EF4-FFF2-40B4-BE49-F238E27FC236}">
                <a16:creationId xmlns:a16="http://schemas.microsoft.com/office/drawing/2014/main" id="{DD8966F6-ED72-3864-95DC-EC245BBE4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7" y="238973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6040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B030D-2031-FA5B-CFFE-64CA536FD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E50F8-873D-DAD3-819B-CAA643FF0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0" y="37413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Je vertrekt met je dochter naar de training.</a:t>
            </a:r>
            <a:br>
              <a:rPr lang="nl-NL" sz="3800" dirty="0">
                <a:latin typeface="Century Gothic"/>
                <a:ea typeface="Calibri"/>
                <a:cs typeface="Calibri"/>
              </a:rPr>
            </a:br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Waar zet je de sporttas het best?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3438394-F970-FB3D-438F-5F90501C5A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Achteraan op de grond.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In de koffer.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0C3940E0-1950-168E-A9BF-D5D415A5E9FF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6D0423A7-F03C-6DE0-BF04-C03851765BE2}"/>
              </a:ext>
            </a:extLst>
          </p:cNvPr>
          <p:cNvSpPr txBox="1">
            <a:spLocks/>
          </p:cNvSpPr>
          <p:nvPr/>
        </p:nvSpPr>
        <p:spPr>
          <a:xfrm>
            <a:off x="5519242" y="3172534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B4007AB-071D-7666-36B3-90FFF0151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83378120-0CE0-AAC0-1CD8-263F7D2BB77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14CE059F-C5F9-4D2D-D0DF-8DEA53F1F58A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00386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8B60D-18B7-3B29-4748-A0239138D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1436D13-D1E7-F38C-6B2A-8810EF2A9D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Leg een sporttas in de koffer. Zo wordt hij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niet gekatapulteerd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bij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plotse stop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en kom je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niet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in de verleiding om iets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uit de tas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te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nemen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00735A1-B51D-8151-2D72-AD67E6D5D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51B1B13-5633-5677-CF4E-D99C3468C3CF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B. In de koffer.</a:t>
            </a:r>
          </a:p>
        </p:txBody>
      </p:sp>
      <p:pic>
        <p:nvPicPr>
          <p:cNvPr id="2" name="Tijdelijke aanduiding voor inhoud 8">
            <a:extLst>
              <a:ext uri="{FF2B5EF4-FFF2-40B4-BE49-F238E27FC236}">
                <a16:creationId xmlns:a16="http://schemas.microsoft.com/office/drawing/2014/main" id="{57BAB87D-DA7E-C6BC-D7CB-B4D8AEBF1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4" y="265095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9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E540-723F-4C55-0797-AE875E7CB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2DA734-6305-183D-A15A-61BD3763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473" y="23269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De meeste scholen liggen in een zone 30.</a:t>
            </a:r>
            <a:br>
              <a:rPr lang="nl-NL" sz="3800" dirty="0">
                <a:latin typeface="Century Gothic"/>
                <a:ea typeface="Calibri"/>
                <a:cs typeface="Calibri"/>
              </a:rPr>
            </a:br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Wat is juist?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028520-32C4-47E7-A93B-4CCF784458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Voetgangers krijgen ook voorrang als ze niet oversteken op een zebrapad.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Voetgangers krijgen enkel voorrang als ze oversteken op een zebrapad.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C70DE016-6085-09D3-E2DB-3FD94E43423D}"/>
              </a:ext>
            </a:extLst>
          </p:cNvPr>
          <p:cNvSpPr txBox="1">
            <a:spLocks/>
          </p:cNvSpPr>
          <p:nvPr/>
        </p:nvSpPr>
        <p:spPr>
          <a:xfrm>
            <a:off x="5508951" y="2137407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D0B9794D-25AF-85F5-7247-B1BCF2D51195}"/>
              </a:ext>
            </a:extLst>
          </p:cNvPr>
          <p:cNvSpPr txBox="1">
            <a:spLocks/>
          </p:cNvSpPr>
          <p:nvPr/>
        </p:nvSpPr>
        <p:spPr>
          <a:xfrm>
            <a:off x="5508951" y="3815565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B5CB2FA-B361-E233-7EDE-CB845CFDE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FF7FE166-4631-457D-891B-FA4C154EB7B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C19A0CF8-9ABF-7C5A-0B3F-6211DE765F37}"/>
              </a:ext>
            </a:extLst>
          </p:cNvPr>
          <p:cNvCxnSpPr>
            <a:cxnSpLocks/>
          </p:cNvCxnSpPr>
          <p:nvPr/>
        </p:nvCxnSpPr>
        <p:spPr>
          <a:xfrm>
            <a:off x="-20581" y="1370654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308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5B6B4-DC3E-47C1-7449-5AE29A93B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9A1450-0B18-44D8-F143-2A8958B41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0" y="28787"/>
            <a:ext cx="11191875" cy="1325563"/>
          </a:xfrm>
        </p:spPr>
        <p:txBody>
          <a:bodyPr>
            <a:normAutofit/>
          </a:bodyPr>
          <a:lstStyle/>
          <a:p>
            <a:r>
              <a:rPr lang="nl-NL" sz="32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Je fietst binnen de bebouwde kom. Voor je staat een lijnbus die de halte wil verlaten. Wat moet je doen?</a:t>
            </a:r>
            <a:endParaRPr lang="nl-BE" sz="32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6ACE26-131A-3F35-C279-7F923FFD6B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190017"/>
            <a:ext cx="5670430" cy="29940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1"/>
                </a:solidFill>
              </a:rPr>
              <a:t>De bus moet mij voorrang geven, dus ik fiets veilig langs de bus.</a:t>
            </a:r>
          </a:p>
          <a:p>
            <a:pPr marL="0" indent="0">
              <a:buNone/>
            </a:pPr>
            <a:endParaRPr lang="nl-NL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accent3"/>
                </a:solidFill>
              </a:rPr>
              <a:t>Ik stop en laat de bus vertrekken, want die heeft voorrang.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78090D56-85A6-F26F-3803-5EBB61BAA19B}"/>
              </a:ext>
            </a:extLst>
          </p:cNvPr>
          <p:cNvSpPr txBox="1">
            <a:spLocks/>
          </p:cNvSpPr>
          <p:nvPr/>
        </p:nvSpPr>
        <p:spPr>
          <a:xfrm>
            <a:off x="5508951" y="2145618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722A26AC-2D59-281F-B58D-C1301F815066}"/>
              </a:ext>
            </a:extLst>
          </p:cNvPr>
          <p:cNvSpPr txBox="1">
            <a:spLocks/>
          </p:cNvSpPr>
          <p:nvPr/>
        </p:nvSpPr>
        <p:spPr>
          <a:xfrm>
            <a:off x="5529532" y="3822554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2190227-6E0D-9B50-9C7F-4B48AA37D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A4D22721-DDDB-C840-1E19-9005D28B4FF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C05DFED-F9DD-8A99-DA82-4D225A5C55D3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454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315A0F-1B55-AB2C-8CE3-00E1767E2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9F43C2C-5465-BFF4-D6D8-4AF519D71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Binnen de bebouwde kom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moet elke bestuurder, ook een fietser,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voorrang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geven aan een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lijnbus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 van het openbaar vervoer </a:t>
            </a:r>
            <a:r>
              <a:rPr lang="nl-NL" b="1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die de halte wil verlaten </a:t>
            </a: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en zijn richtingaanwijzer gebruikt. Je stopt dus en laat de bus eerst vertrekken.</a:t>
            </a:r>
            <a:endParaRPr lang="nl-BE" dirty="0">
              <a:latin typeface="Century Gothic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FEB6DD-3E63-9BB2-1BB3-157D3A8EC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01E9971-7552-2E9E-4E7E-4553FF3ED401}"/>
              </a:ext>
            </a:extLst>
          </p:cNvPr>
          <p:cNvSpPr txBox="1">
            <a:spLocks/>
          </p:cNvSpPr>
          <p:nvPr/>
        </p:nvSpPr>
        <p:spPr>
          <a:xfrm>
            <a:off x="3027872" y="365125"/>
            <a:ext cx="8725488" cy="1325563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B. Ik stop en laat de bus vertrekken,</a:t>
            </a:r>
            <a:endParaRPr lang="en-US">
              <a:solidFill>
                <a:schemeClr val="bg1"/>
              </a:solidFill>
            </a:endParaRPr>
          </a:p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want die heeft voorrang.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6" name="Tijdelijke aanduiding voor inhoud 9">
            <a:extLst>
              <a:ext uri="{FF2B5EF4-FFF2-40B4-BE49-F238E27FC236}">
                <a16:creationId xmlns:a16="http://schemas.microsoft.com/office/drawing/2014/main" id="{B65183A4-2E0F-A5B7-3085-38AC48CD6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73" y="229729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153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DDDEF-C2FE-3EA8-882C-07BF0D706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CA9756-4313-3D5C-7443-9A2625487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872" y="365125"/>
            <a:ext cx="8725488" cy="1498181"/>
          </a:xfrm>
          <a:solidFill>
            <a:schemeClr val="accent3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B. Voetgangers krijgen enkel voorrang</a:t>
            </a:r>
            <a:br>
              <a:rPr lang="nl-NL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</a:br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als ze oversteken op een zebrapad.</a:t>
            </a:r>
            <a:endParaRPr lang="nl-BE" sz="3600" b="0" dirty="0">
              <a:solidFill>
                <a:schemeClr val="bg1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82B7807-BB74-4D1F-85B6-B7AF98288B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 panose="020F0502020204030204" pitchFamily="34" charset="0"/>
                <a:cs typeface="Calibri" panose="020F0502020204030204" pitchFamily="34" charset="0"/>
              </a:rPr>
              <a:t>Dit bord geeft aan dat je maximaal 30 km/u mag rijden. </a:t>
            </a:r>
          </a:p>
          <a:p>
            <a:pPr marL="0" indent="0">
              <a:buNone/>
            </a:pPr>
            <a:r>
              <a:rPr lang="nl-NL" dirty="0">
                <a:latin typeface="Century Gothic"/>
                <a:ea typeface="Calibri"/>
                <a:cs typeface="Calibri"/>
              </a:rPr>
              <a:t>Een </a:t>
            </a:r>
            <a:r>
              <a:rPr lang="nl-NL" b="1" dirty="0">
                <a:latin typeface="Century Gothic"/>
                <a:ea typeface="Calibri"/>
                <a:cs typeface="Calibri"/>
              </a:rPr>
              <a:t>zone 30</a:t>
            </a:r>
            <a:r>
              <a:rPr lang="nl-NL" dirty="0">
                <a:latin typeface="Century Gothic"/>
                <a:ea typeface="Calibri"/>
                <a:cs typeface="Calibri"/>
              </a:rPr>
              <a:t> is bedoeld om de veiligheid van kwetsbare weggebruikers te verbeteren. De </a:t>
            </a:r>
            <a:r>
              <a:rPr lang="nl-NL" b="1" dirty="0">
                <a:latin typeface="Century Gothic"/>
                <a:ea typeface="Calibri"/>
                <a:cs typeface="Calibri"/>
              </a:rPr>
              <a:t>voorrangsregels blijven hetzelfde</a:t>
            </a:r>
            <a:r>
              <a:rPr lang="nl-NL" dirty="0">
                <a:latin typeface="Century Gothic"/>
                <a:ea typeface="Calibri"/>
                <a:cs typeface="Calibri"/>
              </a:rPr>
              <a:t>.</a:t>
            </a:r>
            <a:endParaRPr lang="nl-BE" dirty="0">
              <a:latin typeface="Century Gothic"/>
              <a:ea typeface="Calibri"/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5403E7A-EA71-CF08-E88E-8D8147025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7" name="Tijdelijke aanduiding voor inhoud 8">
            <a:extLst>
              <a:ext uri="{FF2B5EF4-FFF2-40B4-BE49-F238E27FC236}">
                <a16:creationId xmlns:a16="http://schemas.microsoft.com/office/drawing/2014/main" id="{0BFD6CAC-FFD0-808B-3CC2-CB5B16D4A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01" y="209532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34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C7DD2B-50AF-AABC-8C67-06B1293E0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21838-0274-44BC-04CB-43E194BD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81" y="13042"/>
            <a:ext cx="11191875" cy="1325563"/>
          </a:xfrm>
        </p:spPr>
        <p:txBody>
          <a:bodyPr>
            <a:normAutofit/>
          </a:bodyPr>
          <a:lstStyle/>
          <a:p>
            <a:r>
              <a:rPr lang="nl-NL" sz="3800" dirty="0">
                <a:solidFill>
                  <a:schemeClr val="accent3"/>
                </a:solidFill>
                <a:latin typeface="Century Gothic"/>
                <a:ea typeface="Calibri"/>
                <a:cs typeface="Calibri"/>
              </a:rPr>
              <a:t>Welk onderdeel is verplicht op de fiets?</a:t>
            </a:r>
            <a:endParaRPr lang="nl-BE" sz="3800" dirty="0">
              <a:solidFill>
                <a:schemeClr val="accent3"/>
              </a:solidFill>
              <a:latin typeface="Century Gothic"/>
              <a:ea typeface="Calibri"/>
              <a:cs typeface="Calibri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84D80A9-6531-7BBB-FEAC-976E0797DA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>
                <a:solidFill>
                  <a:schemeClr val="accent1"/>
                </a:solidFill>
              </a:rPr>
              <a:t>Een fietsbel</a:t>
            </a:r>
          </a:p>
          <a:p>
            <a:endParaRPr lang="nl-BE" dirty="0">
              <a:solidFill>
                <a:schemeClr val="accent3"/>
              </a:solidFill>
            </a:endParaRPr>
          </a:p>
          <a:p>
            <a:pPr marL="0" indent="0">
              <a:buNone/>
            </a:pPr>
            <a:r>
              <a:rPr lang="nl-BE" dirty="0">
                <a:solidFill>
                  <a:schemeClr val="accent3"/>
                </a:solidFill>
              </a:rPr>
              <a:t>Versnellingen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CD9B73FF-4003-AAB7-7655-5E101A9CE0EE}"/>
              </a:ext>
            </a:extLst>
          </p:cNvPr>
          <p:cNvSpPr txBox="1">
            <a:spLocks/>
          </p:cNvSpPr>
          <p:nvPr/>
        </p:nvSpPr>
        <p:spPr>
          <a:xfrm>
            <a:off x="5508951" y="2189163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BE" dirty="0">
                <a:solidFill>
                  <a:schemeClr val="accent1"/>
                </a:solidFill>
              </a:rPr>
              <a:t>A.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F4F91F33-C11F-ABB7-EEE8-A2748B0F96A3}"/>
              </a:ext>
            </a:extLst>
          </p:cNvPr>
          <p:cNvSpPr txBox="1">
            <a:spLocks/>
          </p:cNvSpPr>
          <p:nvPr/>
        </p:nvSpPr>
        <p:spPr>
          <a:xfrm>
            <a:off x="5508951" y="3181160"/>
            <a:ext cx="566468" cy="61644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4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2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+mj-lt"/>
              <a:buAutoNum type="alphaUcPeriod"/>
              <a:defRPr sz="18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+mj-lt"/>
              <a:buNone/>
            </a:pPr>
            <a:r>
              <a:rPr lang="nl-NL" dirty="0">
                <a:solidFill>
                  <a:schemeClr val="accent3"/>
                </a:solidFill>
              </a:rPr>
              <a:t>B.</a:t>
            </a:r>
            <a:endParaRPr lang="nl-BE" dirty="0">
              <a:solidFill>
                <a:schemeClr val="accent3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04B1879-DAB7-160F-3C91-CCC1DDB60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10" name="Tijdelijke aanduiding voor inhoud 9">
            <a:extLst>
              <a:ext uri="{FF2B5EF4-FFF2-40B4-BE49-F238E27FC236}">
                <a16:creationId xmlns:a16="http://schemas.microsoft.com/office/drawing/2014/main" id="{A511CE60-CF4F-3E83-F36F-1A98B499F0B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794618" y="2189163"/>
            <a:ext cx="4500413" cy="2994025"/>
          </a:xfrm>
          <a:prstGeom prst="rect">
            <a:avLst/>
          </a:prstGeom>
        </p:spPr>
      </p:pic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AE847399-F100-5C73-715A-1BCFFBD02A4C}"/>
              </a:ext>
            </a:extLst>
          </p:cNvPr>
          <p:cNvCxnSpPr>
            <a:cxnSpLocks/>
          </p:cNvCxnSpPr>
          <p:nvPr/>
        </p:nvCxnSpPr>
        <p:spPr>
          <a:xfrm>
            <a:off x="-20582" y="1423358"/>
            <a:ext cx="1219200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2103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30418-E314-5630-2D83-468292D8B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A2516-DD5D-7CAB-F269-7D8F8E04D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498" y="365125"/>
            <a:ext cx="8716862" cy="1325563"/>
          </a:xfrm>
          <a:solidFill>
            <a:schemeClr val="accen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>
            <a:normAutofit/>
          </a:bodyPr>
          <a:lstStyle/>
          <a:p>
            <a:r>
              <a:rPr lang="nl-NL" sz="3600" b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 A. </a:t>
            </a:r>
            <a:r>
              <a:rPr lang="nl-BE" sz="3600" b="0" dirty="0">
                <a:solidFill>
                  <a:schemeClr val="bg1"/>
                </a:solidFill>
                <a:latin typeface="Century Gothic"/>
                <a:ea typeface="Calibri"/>
                <a:cs typeface="Calibri"/>
              </a:rPr>
              <a:t>Een fietsbel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55FB74-BE05-8075-6E2B-6691FCF345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ln>
            <a:noFill/>
            <a:prstDash val="dash"/>
          </a:ln>
        </p:spPr>
        <p:txBody>
          <a:bodyPr anchor="ctr"/>
          <a:lstStyle/>
          <a:p>
            <a:pPr marL="0" indent="0">
              <a:buNone/>
            </a:pPr>
            <a:r>
              <a:rPr lang="nl-NL" dirty="0">
                <a:latin typeface="Century Gothic"/>
                <a:ea typeface="Calibri"/>
                <a:cs typeface="Calibri"/>
              </a:rPr>
              <a:t>Een </a:t>
            </a:r>
            <a:r>
              <a:rPr lang="nl-NL" b="1" dirty="0">
                <a:latin typeface="Century Gothic"/>
                <a:ea typeface="Calibri"/>
                <a:cs typeface="Calibri"/>
              </a:rPr>
              <a:t>fietsbel </a:t>
            </a:r>
            <a:r>
              <a:rPr lang="nl-NL" dirty="0">
                <a:latin typeface="Century Gothic"/>
                <a:ea typeface="Calibri"/>
                <a:cs typeface="Calibri"/>
              </a:rPr>
              <a:t>is</a:t>
            </a:r>
            <a:r>
              <a:rPr lang="nl-NL" b="1" dirty="0">
                <a:latin typeface="Century Gothic"/>
                <a:ea typeface="Calibri"/>
                <a:cs typeface="Calibri"/>
              </a:rPr>
              <a:t> verplicht</a:t>
            </a:r>
            <a:r>
              <a:rPr lang="nl-NL" dirty="0">
                <a:latin typeface="Century Gothic"/>
                <a:ea typeface="Calibri"/>
                <a:cs typeface="Calibri"/>
              </a:rPr>
              <a:t> op een fiets. De fietsbel moet </a:t>
            </a:r>
            <a:r>
              <a:rPr lang="nl-NL" b="1" dirty="0">
                <a:latin typeface="Century Gothic"/>
                <a:ea typeface="Calibri"/>
                <a:cs typeface="Calibri"/>
              </a:rPr>
              <a:t>hoorbaar</a:t>
            </a:r>
            <a:r>
              <a:rPr lang="nl-NL" dirty="0">
                <a:latin typeface="Century Gothic"/>
                <a:ea typeface="Calibri"/>
                <a:cs typeface="Calibri"/>
              </a:rPr>
              <a:t> zijn op minstens </a:t>
            </a:r>
            <a:r>
              <a:rPr lang="nl-NL" b="1" dirty="0">
                <a:latin typeface="Century Gothic"/>
                <a:ea typeface="Calibri"/>
                <a:cs typeface="Calibri"/>
              </a:rPr>
              <a:t>20 meter</a:t>
            </a:r>
            <a:r>
              <a:rPr lang="nl-NL" dirty="0">
                <a:latin typeface="Century Gothic"/>
                <a:ea typeface="Calibri"/>
                <a:cs typeface="Calibri"/>
              </a:rPr>
              <a:t>.</a:t>
            </a:r>
            <a:endParaRPr lang="nl-BE" dirty="0">
              <a:latin typeface="Century Gothic"/>
              <a:ea typeface="Calibri"/>
              <a:cs typeface="Calibri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6D26231-39E2-1111-B530-4FC243F48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961" y="5972617"/>
            <a:ext cx="1910734" cy="559239"/>
          </a:xfrm>
          <a:prstGeom prst="rect">
            <a:avLst/>
          </a:prstGeom>
        </p:spPr>
      </p:pic>
      <p:pic>
        <p:nvPicPr>
          <p:cNvPr id="7" name="Tijdelijke aanduiding voor inhoud 9">
            <a:extLst>
              <a:ext uri="{FF2B5EF4-FFF2-40B4-BE49-F238E27FC236}">
                <a16:creationId xmlns:a16="http://schemas.microsoft.com/office/drawing/2014/main" id="{E68F975E-C288-9D68-43C9-2F5C4941F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73" y="207910"/>
            <a:ext cx="2705637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647625"/>
      </p:ext>
    </p:extLst>
  </p:cSld>
  <p:clrMapOvr>
    <a:masterClrMapping/>
  </p:clrMapOvr>
</p:sld>
</file>

<file path=ppt/theme/theme1.xml><?xml version="1.0" encoding="utf-8"?>
<a:theme xmlns:a="http://schemas.openxmlformats.org/drawingml/2006/main" name="VSV Thema">
  <a:themeElements>
    <a:clrScheme name="Aangepast 1">
      <a:dk1>
        <a:srgbClr val="000000"/>
      </a:dk1>
      <a:lt1>
        <a:srgbClr val="FFFFFF"/>
      </a:lt1>
      <a:dk2>
        <a:srgbClr val="010000"/>
      </a:dk2>
      <a:lt2>
        <a:srgbClr val="E7E6E6"/>
      </a:lt2>
      <a:accent1>
        <a:srgbClr val="FF0000"/>
      </a:accent1>
      <a:accent2>
        <a:srgbClr val="20BA74"/>
      </a:accent2>
      <a:accent3>
        <a:srgbClr val="1165C5"/>
      </a:accent3>
      <a:accent4>
        <a:srgbClr val="DAD1E7"/>
      </a:accent4>
      <a:accent5>
        <a:srgbClr val="9366A7"/>
      </a:accent5>
      <a:accent6>
        <a:srgbClr val="A7D5F1"/>
      </a:accent6>
      <a:hlink>
        <a:srgbClr val="33368B"/>
      </a:hlink>
      <a:folHlink>
        <a:srgbClr val="EA592E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PWP 16.9  -  Alleen-lezen" id="{E14ADCA8-9ED4-4C40-B877-1388F4662013}" vid="{04962F94-83BB-49DF-91C2-F04051FD7C3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E08EBB9166E043985D6607B6BE4B2A" ma:contentTypeVersion="18" ma:contentTypeDescription="Een nieuw document maken." ma:contentTypeScope="" ma:versionID="94f31630c4d87a105db1f0f6f4ba16cd">
  <xsd:schema xmlns:xsd="http://www.w3.org/2001/XMLSchema" xmlns:xs="http://www.w3.org/2001/XMLSchema" xmlns:p="http://schemas.microsoft.com/office/2006/metadata/properties" xmlns:ns2="071dc6fa-b555-4e7f-9387-a59b9aea7172" xmlns:ns3="44143a4e-9fe9-4680-a59b-8ab9d3686f45" xmlns:ns4="cc8378d4-b778-42ff-9d29-5e1d2e5de9ed" targetNamespace="http://schemas.microsoft.com/office/2006/metadata/properties" ma:root="true" ma:fieldsID="a311ab225ef4e2307e7d3de449255ecc" ns2:_="" ns3:_="" ns4:_="">
    <xsd:import namespace="071dc6fa-b555-4e7f-9387-a59b9aea7172"/>
    <xsd:import namespace="44143a4e-9fe9-4680-a59b-8ab9d3686f45"/>
    <xsd:import namespace="cc8378d4-b778-42ff-9d29-5e1d2e5de9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4:SharedWithUsers" minOccurs="0"/>
                <xsd:element ref="ns4:SharedWithDetail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1dc6fa-b555-4e7f-9387-a59b9aea71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75dbefeb-a213-4d69-9c01-03f483e432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143a4e-9fe9-4680-a59b-8ab9d3686f45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0a0c87f-ef85-41a0-87f9-35a2f8358fcd}" ma:internalName="TaxCatchAll" ma:showField="CatchAllData" ma:web="cc8378d4-b778-42ff-9d29-5e1d2e5de9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378d4-b778-42ff-9d29-5e1d2e5d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4143a4e-9fe9-4680-a59b-8ab9d3686f45" xsi:nil="true"/>
    <lcf76f155ced4ddcb4097134ff3c332f xmlns="071dc6fa-b555-4e7f-9387-a59b9aea717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E30332-8B7E-494D-9D0E-05A48FB9CC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1dc6fa-b555-4e7f-9387-a59b9aea7172"/>
    <ds:schemaRef ds:uri="44143a4e-9fe9-4680-a59b-8ab9d3686f45"/>
    <ds:schemaRef ds:uri="cc8378d4-b778-42ff-9d29-5e1d2e5de9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2EED74B-042F-440D-AB23-3A4315A89D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E19BA9-A83C-4741-A37E-C52388D16E5E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cc8378d4-b778-42ff-9d29-5e1d2e5de9ed"/>
    <ds:schemaRef ds:uri="http://schemas.microsoft.com/office/2006/metadata/properties"/>
    <ds:schemaRef ds:uri="http://purl.org/dc/terms/"/>
    <ds:schemaRef ds:uri="071dc6fa-b555-4e7f-9387-a59b9aea7172"/>
    <ds:schemaRef ds:uri="44143a4e-9fe9-4680-a59b-8ab9d3686f45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2484</Words>
  <Application>Microsoft Office PowerPoint</Application>
  <PresentationFormat>Widescreen</PresentationFormat>
  <Paragraphs>253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VSV Thema</vt:lpstr>
      <vt:lpstr>PowerPoint Presentation</vt:lpstr>
      <vt:lpstr>Dit bord duidt het begin van een fietszone aan. Welke regel geldt hier?</vt:lpstr>
      <vt:lpstr> A. Als autobestuurder mag ik hier  geen fietsers inhalen.</vt:lpstr>
      <vt:lpstr>Wie moet hier voorrang geven?</vt:lpstr>
      <vt:lpstr> B. De fietser moet voorrang geven  aan de voetganger.</vt:lpstr>
      <vt:lpstr>De meeste scholen liggen in een zone 30. Wat is juist?</vt:lpstr>
      <vt:lpstr>B. Voetgangers krijgen enkel voorrang als ze oversteken op een zebrapad.</vt:lpstr>
      <vt:lpstr>Welk onderdeel is verplicht op de fiets?</vt:lpstr>
      <vt:lpstr> A. Een fietsbel</vt:lpstr>
      <vt:lpstr>Je moet je fietslicht aansteken bij slecht weer of als de zichtbaarheid minder dan 200m is. Mag een fietslicht ook knipperen?</vt:lpstr>
      <vt:lpstr> A. Ja, zowel vooraan als achteraan.</vt:lpstr>
      <vt:lpstr>Waar kan je hier het best wandelen?</vt:lpstr>
      <vt:lpstr>PowerPoint Presentation</vt:lpstr>
      <vt:lpstr>Je komt met de fiets aan een zebrapad waar een gemachtigde opzichter helpt bij het oversteken.  Je wil ook oversteken. Wat kan je het best doen?</vt:lpstr>
      <vt:lpstr>PowerPoint Presentation</vt:lpstr>
      <vt:lpstr>Mag je achterin de auto alleen de heupriem van de gordel dragen?</vt:lpstr>
      <vt:lpstr>PowerPoint Presentation</vt:lpstr>
      <vt:lpstr>Je kind is 1,28 m groot. Moet het op een verhogingskussen zitten in de auto?</vt:lpstr>
      <vt:lpstr> A. Ja, dat is verplicht tot 1,35m.</vt:lpstr>
      <vt:lpstr>Wat kan je het best doen als de autogordel in de nek van je kind snijdt?</vt:lpstr>
      <vt:lpstr>PowerPoint Presentation</vt:lpstr>
      <vt:lpstr>Mag je meerijden achterop het bagagerek?</vt:lpstr>
      <vt:lpstr>PowerPoint Presentation</vt:lpstr>
      <vt:lpstr>Je wordt gebeld terwijl je fietst. Wat doe je?</vt:lpstr>
      <vt:lpstr>PowerPoint Presentation</vt:lpstr>
      <vt:lpstr>Wanneer moet je een fietshelm vervangen?</vt:lpstr>
      <vt:lpstr>PowerPoint Presentation</vt:lpstr>
      <vt:lpstr>Voor de vrachtwagen ligt een opstelvak voor fietsers.  Wat is de veiligste plaats om te wachten op groen licht?</vt:lpstr>
      <vt:lpstr> A. Ik vertraag en stop rechts achter de   vrachtwagen.</vt:lpstr>
      <vt:lpstr>Mag je skaten op het voetpad?</vt:lpstr>
      <vt:lpstr> A. Ja, maar alleen als ik niet sneller ga dan een voetganger.</vt:lpstr>
      <vt:lpstr>Mag een kind van 6 jaar vooraan in de auto zitten?</vt:lpstr>
      <vt:lpstr> A. Ja, als het kind in een aangepast  kinderzitje zit.</vt:lpstr>
      <vt:lpstr>Vanaf welke leeftijd kan een kind alleen naar school fietsen?</vt:lpstr>
      <vt:lpstr>PowerPoint Presentation</vt:lpstr>
      <vt:lpstr>Mag je als autobestuurder over een fietssuggestiestrook rijden?</vt:lpstr>
      <vt:lpstr> A. Ja</vt:lpstr>
      <vt:lpstr>Je wil als fietser oversteken aan deze fietsoversteekplaats. Welke stelling is juist?</vt:lpstr>
      <vt:lpstr>PowerPoint Presentation</vt:lpstr>
      <vt:lpstr>Mag een kind van 12 jaar met een elektrische step rijden?</vt:lpstr>
      <vt:lpstr>PowerPoint Presentation</vt:lpstr>
      <vt:lpstr>Wanneer moet je als voetganger het zebrapad gebruiken om over te steken?</vt:lpstr>
      <vt:lpstr> A. Als het zebrapad zich op minder  dan 20 meter bevindt.</vt:lpstr>
      <vt:lpstr>Mag een kind op het voetpad fietsen?</vt:lpstr>
      <vt:lpstr>PowerPoint Presentation</vt:lpstr>
      <vt:lpstr>Het is maandag 9.10 uur in de ochtend.  Hoe stel je je parkeerschijf in?</vt:lpstr>
      <vt:lpstr>PowerPoint Presentation</vt:lpstr>
      <vt:lpstr>Welke regel geldt in een kiss &amp; ride-zone?</vt:lpstr>
      <vt:lpstr> A. Je mag even stoppen. Je kind stapt zelf  uit en gaat de school binnen.</vt:lpstr>
      <vt:lpstr>Mag je op een tweerichtingsfietspad met 3 naast elkaar fietsen?</vt:lpstr>
      <vt:lpstr> A. Ja, maar als er een tegenligger  aankomt, moet je plaats maken.</vt:lpstr>
      <vt:lpstr>Staat de auto correct geparkeerd?</vt:lpstr>
      <vt:lpstr>A. Ja, voorbij een zebrapad mag je parkeren. 5 meter ervoor niet.</vt:lpstr>
      <vt:lpstr>Mag je even stilstaan op het voetpad om je kind te laten uitstappen?</vt:lpstr>
      <vt:lpstr>PowerPoint Presentation</vt:lpstr>
      <vt:lpstr>De bakfiets rijdt in een straat met beperkt eenrichtingsverkeer. Mag hij ook in de andere richting rijden?</vt:lpstr>
      <vt:lpstr> A. Ja</vt:lpstr>
      <vt:lpstr>Je vertrekt met je dochter naar de training. Waar zet je de sporttas het best?</vt:lpstr>
      <vt:lpstr>PowerPoint Presentation</vt:lpstr>
      <vt:lpstr>Je fietst binnen de bebouwde kom. Voor je staat een lijnbus die de halte wil verlaten. Wat moet je doen?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Femke Vanbelle</dc:creator>
  <cp:lastModifiedBy>Lien Meulendijks</cp:lastModifiedBy>
  <cp:revision>48</cp:revision>
  <dcterms:created xsi:type="dcterms:W3CDTF">2023-10-26T07:33:56Z</dcterms:created>
  <dcterms:modified xsi:type="dcterms:W3CDTF">2026-07-08T12:07:49Z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0x01010054E08EBB9166E043985D6607B6BE4B2A</vt:lpwstr>
  </property>
  <property fmtid="{D5CDD505-2E9C-101B-9397-08002B2CF9AE}" pid="3" name="MediaServiceImageTags">
    <vt:lpwstr/>
  </property>
</Properties>
</file>